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05" r:id="rId2"/>
  </p:sldMasterIdLst>
  <p:notesMasterIdLst>
    <p:notesMasterId r:id="rId18"/>
  </p:notesMasterIdLst>
  <p:handoutMasterIdLst>
    <p:handoutMasterId r:id="rId19"/>
  </p:handoutMasterIdLst>
  <p:sldIdLst>
    <p:sldId id="331" r:id="rId3"/>
    <p:sldId id="391" r:id="rId4"/>
    <p:sldId id="386" r:id="rId5"/>
    <p:sldId id="444" r:id="rId6"/>
    <p:sldId id="442" r:id="rId7"/>
    <p:sldId id="425" r:id="rId8"/>
    <p:sldId id="421" r:id="rId9"/>
    <p:sldId id="430" r:id="rId10"/>
    <p:sldId id="428" r:id="rId11"/>
    <p:sldId id="426" r:id="rId12"/>
    <p:sldId id="431" r:id="rId13"/>
    <p:sldId id="439" r:id="rId14"/>
    <p:sldId id="440" r:id="rId15"/>
    <p:sldId id="427" r:id="rId16"/>
    <p:sldId id="445" r:id="rId17"/>
  </p:sldIdLst>
  <p:sldSz cx="9144000" cy="6858000" type="screen4x3"/>
  <p:notesSz cx="6797675" cy="9926638"/>
  <p:defaultTextStyle>
    <a:defPPr>
      <a:defRPr lang="fr-FR"/>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4594">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ARON Sophie" initials="BS [2]" lastIdx="9" clrIdx="6">
    <p:extLst>
      <p:ext uri="{19B8F6BF-5375-455C-9EA6-DF929625EA0E}">
        <p15:presenceInfo xmlns:p15="http://schemas.microsoft.com/office/powerpoint/2012/main" userId="BARON Sophie" providerId="None"/>
      </p:ext>
    </p:extLst>
  </p:cmAuthor>
  <p:cmAuthor id="1" name="BARON Sophie" initials="BS" lastIdx="13" clrIdx="0">
    <p:extLst>
      <p:ext uri="{19B8F6BF-5375-455C-9EA6-DF929625EA0E}">
        <p15:presenceInfo xmlns:p15="http://schemas.microsoft.com/office/powerpoint/2012/main" userId="S-1-5-21-2043104406-512064258-1538882281-234640" providerId="AD"/>
      </p:ext>
    </p:extLst>
  </p:cmAuthor>
  <p:cmAuthor id="2" name="MOHAMAD-RIALLAND Camille" initials="MC" lastIdx="15" clrIdx="1">
    <p:extLst>
      <p:ext uri="{19B8F6BF-5375-455C-9EA6-DF929625EA0E}">
        <p15:presenceInfo xmlns:p15="http://schemas.microsoft.com/office/powerpoint/2012/main" userId="MOHAMAD-RIALLAND Camille" providerId="None"/>
      </p:ext>
    </p:extLst>
  </p:cmAuthor>
  <p:cmAuthor id="3" name="GEVERTZ Laure" initials="GL" lastIdx="1" clrIdx="2">
    <p:extLst>
      <p:ext uri="{19B8F6BF-5375-455C-9EA6-DF929625EA0E}">
        <p15:presenceInfo xmlns:p15="http://schemas.microsoft.com/office/powerpoint/2012/main" userId="GEVERTZ Laure" providerId="None"/>
      </p:ext>
    </p:extLst>
  </p:cmAuthor>
  <p:cmAuthor id="4" name="CHARASSE Jerome" initials="CJ" lastIdx="7" clrIdx="3">
    <p:extLst>
      <p:ext uri="{19B8F6BF-5375-455C-9EA6-DF929625EA0E}">
        <p15:presenceInfo xmlns:p15="http://schemas.microsoft.com/office/powerpoint/2012/main" userId="CHARASSE Jerome" providerId="None"/>
      </p:ext>
    </p:extLst>
  </p:cmAuthor>
  <p:cmAuthor id="5" name="BONNOIT David" initials="BD" lastIdx="7" clrIdx="4">
    <p:extLst>
      <p:ext uri="{19B8F6BF-5375-455C-9EA6-DF929625EA0E}">
        <p15:presenceInfo xmlns:p15="http://schemas.microsoft.com/office/powerpoint/2012/main" userId="S-1-5-21-2043104406-512064258-1538882281-155074" providerId="AD"/>
      </p:ext>
    </p:extLst>
  </p:cmAuthor>
  <p:cmAuthor id="6" name="SACCOCCIO Yoann" initials="SY" lastIdx="2" clrIdx="5">
    <p:extLst>
      <p:ext uri="{19B8F6BF-5375-455C-9EA6-DF929625EA0E}">
        <p15:presenceInfo xmlns:p15="http://schemas.microsoft.com/office/powerpoint/2012/main" userId="SACCOCCIO Yoan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0504D"/>
    <a:srgbClr val="99CC00"/>
    <a:srgbClr val="988154"/>
    <a:srgbClr val="996600"/>
    <a:srgbClr val="984807"/>
    <a:srgbClr val="F79646"/>
    <a:srgbClr val="948A54"/>
    <a:srgbClr val="77933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660B408-B3CF-4A94-85FC-2B1E0A45F4A2}" styleName="Style foncé 2 - Accentuation 1/Accentuation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9"/>
  </p:normalViewPr>
  <p:slideViewPr>
    <p:cSldViewPr snapToGrid="0" snapToObjects="1">
      <p:cViewPr varScale="1">
        <p:scale>
          <a:sx n="85" d="100"/>
          <a:sy n="85" d="100"/>
        </p:scale>
        <p:origin x="1272" y="67"/>
      </p:cViewPr>
      <p:guideLst>
        <p:guide orient="horz" pos="2160"/>
        <p:guide pos="4594"/>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79" d="100"/>
          <a:sy n="79" d="100"/>
        </p:scale>
        <p:origin x="331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ea typeface="ＭＳ Ｐゴシック" pitchFamily="34" charset="-128"/>
              </a:defRPr>
            </a:lvl1pPr>
          </a:lstStyle>
          <a:p>
            <a:pPr>
              <a:defRPr/>
            </a:pPr>
            <a:fld id="{8701514E-7901-4089-83CA-17573E153C36}" type="datetime1">
              <a:rPr lang="fr-FR"/>
              <a:pPr>
                <a:defRPr/>
              </a:pPr>
              <a:t>04/03/2024</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Arial" charset="0"/>
                <a:ea typeface="ＭＳ Ｐゴシック" charset="-128"/>
              </a:defRPr>
            </a:lvl1pPr>
          </a:lstStyle>
          <a:p>
            <a:pPr>
              <a:defRPr/>
            </a:pPr>
            <a:fld id="{9749E9FF-E27B-4FD6-ABAC-9F2D67631D86}" type="slidenum">
              <a:rPr lang="fr-FR" altLang="fr-FR"/>
              <a:pPr>
                <a:defRPr/>
              </a:pPr>
              <a:t>‹N°›</a:t>
            </a:fld>
            <a:endParaRPr lang="fr-FR" altLang="fr-FR"/>
          </a:p>
        </p:txBody>
      </p:sp>
    </p:spTree>
    <p:extLst>
      <p:ext uri="{BB962C8B-B14F-4D97-AF65-F5344CB8AC3E}">
        <p14:creationId xmlns:p14="http://schemas.microsoft.com/office/powerpoint/2010/main" val="6426981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ea typeface="ＭＳ Ｐゴシック" pitchFamily="34" charset="-128"/>
              </a:defRPr>
            </a:lvl1pPr>
          </a:lstStyle>
          <a:p>
            <a:pPr>
              <a:defRPr/>
            </a:pPr>
            <a:fld id="{B9922A48-3C58-42C6-9DFC-11D0DAED956B}" type="datetime1">
              <a:rPr lang="fr-FR"/>
              <a:pPr>
                <a:defRPr/>
              </a:pPr>
              <a:t>04/03/2024</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Arial" charset="0"/>
                <a:ea typeface="ＭＳ Ｐゴシック" charset="-128"/>
              </a:defRPr>
            </a:lvl1pPr>
          </a:lstStyle>
          <a:p>
            <a:pPr>
              <a:defRPr/>
            </a:pPr>
            <a:fld id="{031D36EB-473D-4CB5-942F-CB3DA3F45F90}" type="slidenum">
              <a:rPr lang="fr-FR" altLang="fr-FR"/>
              <a:pPr>
                <a:defRPr/>
              </a:pPr>
              <a:t>‹N°›</a:t>
            </a:fld>
            <a:endParaRPr lang="fr-FR" altLang="fr-FR"/>
          </a:p>
        </p:txBody>
      </p:sp>
    </p:spTree>
    <p:extLst>
      <p:ext uri="{BB962C8B-B14F-4D97-AF65-F5344CB8AC3E}">
        <p14:creationId xmlns:p14="http://schemas.microsoft.com/office/powerpoint/2010/main" val="353879274"/>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8"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
        <p:nvSpPr>
          <p:cNvPr id="9219"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DDF5952-4E1C-4A59-87A7-2053AA72C44B}" type="slidenum">
              <a:rPr lang="fr-FR" altLang="fr-FR">
                <a:latin typeface="Arial" panose="020B0604020202020204" pitchFamily="34" charset="0"/>
              </a:rPr>
              <a:pPr>
                <a:spcBef>
                  <a:spcPct val="0"/>
                </a:spcBef>
              </a:pPr>
              <a:t>3</a:t>
            </a:fld>
            <a:endParaRPr lang="fr-FR" altLang="fr-FR">
              <a:latin typeface="Arial" panose="020B0604020202020204" pitchFamily="34" charset="0"/>
            </a:endParaRPr>
          </a:p>
        </p:txBody>
      </p:sp>
    </p:spTree>
    <p:extLst>
      <p:ext uri="{BB962C8B-B14F-4D97-AF65-F5344CB8AC3E}">
        <p14:creationId xmlns:p14="http://schemas.microsoft.com/office/powerpoint/2010/main" val="22625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8"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
        <p:nvSpPr>
          <p:cNvPr id="9219"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DDF5952-4E1C-4A59-87A7-2053AA72C44B}" type="slidenum">
              <a:rPr lang="fr-FR" altLang="fr-FR">
                <a:latin typeface="Arial" panose="020B0604020202020204" pitchFamily="34" charset="0"/>
              </a:rPr>
              <a:pPr>
                <a:spcBef>
                  <a:spcPct val="0"/>
                </a:spcBef>
              </a:pPr>
              <a:t>6</a:t>
            </a:fld>
            <a:endParaRPr lang="fr-FR" altLang="fr-FR">
              <a:latin typeface="Arial" panose="020B0604020202020204" pitchFamily="34" charset="0"/>
            </a:endParaRPr>
          </a:p>
        </p:txBody>
      </p:sp>
    </p:spTree>
    <p:extLst>
      <p:ext uri="{BB962C8B-B14F-4D97-AF65-F5344CB8AC3E}">
        <p14:creationId xmlns:p14="http://schemas.microsoft.com/office/powerpoint/2010/main" val="2905577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8"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
        <p:nvSpPr>
          <p:cNvPr id="9219"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DDF5952-4E1C-4A59-87A7-2053AA72C44B}" type="slidenum">
              <a:rPr lang="fr-FR" altLang="fr-FR">
                <a:latin typeface="Arial" panose="020B0604020202020204" pitchFamily="34" charset="0"/>
              </a:rPr>
              <a:pPr>
                <a:spcBef>
                  <a:spcPct val="0"/>
                </a:spcBef>
              </a:pPr>
              <a:t>7</a:t>
            </a:fld>
            <a:endParaRPr lang="fr-FR" altLang="fr-FR">
              <a:latin typeface="Arial" panose="020B0604020202020204" pitchFamily="34" charset="0"/>
            </a:endParaRPr>
          </a:p>
        </p:txBody>
      </p:sp>
    </p:spTree>
    <p:extLst>
      <p:ext uri="{BB962C8B-B14F-4D97-AF65-F5344CB8AC3E}">
        <p14:creationId xmlns:p14="http://schemas.microsoft.com/office/powerpoint/2010/main" val="4278874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8"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
        <p:nvSpPr>
          <p:cNvPr id="9219"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DDF5952-4E1C-4A59-87A7-2053AA72C44B}" type="slidenum">
              <a:rPr lang="fr-FR" altLang="fr-FR">
                <a:latin typeface="Arial" panose="020B0604020202020204" pitchFamily="34" charset="0"/>
              </a:rPr>
              <a:pPr>
                <a:spcBef>
                  <a:spcPct val="0"/>
                </a:spcBef>
              </a:pPr>
              <a:t>8</a:t>
            </a:fld>
            <a:endParaRPr lang="fr-FR" altLang="fr-FR">
              <a:latin typeface="Arial" panose="020B0604020202020204" pitchFamily="34" charset="0"/>
            </a:endParaRPr>
          </a:p>
        </p:txBody>
      </p:sp>
    </p:spTree>
    <p:extLst>
      <p:ext uri="{BB962C8B-B14F-4D97-AF65-F5344CB8AC3E}">
        <p14:creationId xmlns:p14="http://schemas.microsoft.com/office/powerpoint/2010/main" val="1087614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8"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
        <p:nvSpPr>
          <p:cNvPr id="9219"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DDF5952-4E1C-4A59-87A7-2053AA72C44B}" type="slidenum">
              <a:rPr lang="fr-FR" altLang="fr-FR">
                <a:latin typeface="Arial" panose="020B0604020202020204" pitchFamily="34" charset="0"/>
              </a:rPr>
              <a:pPr>
                <a:spcBef>
                  <a:spcPct val="0"/>
                </a:spcBef>
              </a:pPr>
              <a:t>9</a:t>
            </a:fld>
            <a:endParaRPr lang="fr-FR" altLang="fr-FR">
              <a:latin typeface="Arial" panose="020B0604020202020204" pitchFamily="34" charset="0"/>
            </a:endParaRPr>
          </a:p>
        </p:txBody>
      </p:sp>
    </p:spTree>
    <p:extLst>
      <p:ext uri="{BB962C8B-B14F-4D97-AF65-F5344CB8AC3E}">
        <p14:creationId xmlns:p14="http://schemas.microsoft.com/office/powerpoint/2010/main" val="2498082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8"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
        <p:nvSpPr>
          <p:cNvPr id="9219"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DDF5952-4E1C-4A59-87A7-2053AA72C44B}" type="slidenum">
              <a:rPr lang="fr-FR" altLang="fr-FR">
                <a:latin typeface="Arial" panose="020B0604020202020204" pitchFamily="34" charset="0"/>
              </a:rPr>
              <a:pPr>
                <a:spcBef>
                  <a:spcPct val="0"/>
                </a:spcBef>
              </a:pPr>
              <a:t>10</a:t>
            </a:fld>
            <a:endParaRPr lang="fr-FR" altLang="fr-FR">
              <a:latin typeface="Arial" panose="020B0604020202020204" pitchFamily="34" charset="0"/>
            </a:endParaRPr>
          </a:p>
        </p:txBody>
      </p:sp>
    </p:spTree>
    <p:extLst>
      <p:ext uri="{BB962C8B-B14F-4D97-AF65-F5344CB8AC3E}">
        <p14:creationId xmlns:p14="http://schemas.microsoft.com/office/powerpoint/2010/main" val="1043105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8"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
        <p:nvSpPr>
          <p:cNvPr id="9219"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DDF5952-4E1C-4A59-87A7-2053AA72C44B}" type="slidenum">
              <a:rPr lang="fr-FR" altLang="fr-FR">
                <a:latin typeface="Arial" panose="020B0604020202020204" pitchFamily="34" charset="0"/>
              </a:rPr>
              <a:pPr>
                <a:spcBef>
                  <a:spcPct val="0"/>
                </a:spcBef>
              </a:pPr>
              <a:t>11</a:t>
            </a:fld>
            <a:endParaRPr lang="fr-FR" altLang="fr-FR">
              <a:latin typeface="Arial" panose="020B0604020202020204" pitchFamily="34" charset="0"/>
            </a:endParaRPr>
          </a:p>
        </p:txBody>
      </p:sp>
    </p:spTree>
    <p:extLst>
      <p:ext uri="{BB962C8B-B14F-4D97-AF65-F5344CB8AC3E}">
        <p14:creationId xmlns:p14="http://schemas.microsoft.com/office/powerpoint/2010/main" val="3254866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8"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
        <p:nvSpPr>
          <p:cNvPr id="9219"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DDF5952-4E1C-4A59-87A7-2053AA72C44B}" type="slidenum">
              <a:rPr lang="fr-FR" altLang="fr-FR">
                <a:latin typeface="Arial" panose="020B0604020202020204" pitchFamily="34" charset="0"/>
              </a:rPr>
              <a:pPr>
                <a:spcBef>
                  <a:spcPct val="0"/>
                </a:spcBef>
              </a:pPr>
              <a:t>12</a:t>
            </a:fld>
            <a:endParaRPr lang="fr-FR" altLang="fr-FR">
              <a:latin typeface="Arial" panose="020B0604020202020204" pitchFamily="34" charset="0"/>
            </a:endParaRPr>
          </a:p>
        </p:txBody>
      </p:sp>
    </p:spTree>
    <p:extLst>
      <p:ext uri="{BB962C8B-B14F-4D97-AF65-F5344CB8AC3E}">
        <p14:creationId xmlns:p14="http://schemas.microsoft.com/office/powerpoint/2010/main" val="1602693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8"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
        <p:nvSpPr>
          <p:cNvPr id="9219"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DDF5952-4E1C-4A59-87A7-2053AA72C44B}" type="slidenum">
              <a:rPr lang="fr-FR" altLang="fr-FR">
                <a:latin typeface="Arial" panose="020B0604020202020204" pitchFamily="34" charset="0"/>
              </a:rPr>
              <a:pPr>
                <a:spcBef>
                  <a:spcPct val="0"/>
                </a:spcBef>
              </a:pPr>
              <a:t>13</a:t>
            </a:fld>
            <a:endParaRPr lang="fr-FR" altLang="fr-FR">
              <a:latin typeface="Arial" panose="020B0604020202020204" pitchFamily="34" charset="0"/>
            </a:endParaRPr>
          </a:p>
        </p:txBody>
      </p:sp>
    </p:spTree>
    <p:extLst>
      <p:ext uri="{BB962C8B-B14F-4D97-AF65-F5344CB8AC3E}">
        <p14:creationId xmlns:p14="http://schemas.microsoft.com/office/powerpoint/2010/main" val="1488104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8"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
        <p:nvSpPr>
          <p:cNvPr id="9219"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DDF5952-4E1C-4A59-87A7-2053AA72C44B}" type="slidenum">
              <a:rPr lang="fr-FR" altLang="fr-FR">
                <a:latin typeface="Arial" panose="020B0604020202020204" pitchFamily="34" charset="0"/>
              </a:rPr>
              <a:pPr>
                <a:spcBef>
                  <a:spcPct val="0"/>
                </a:spcBef>
              </a:pPr>
              <a:t>14</a:t>
            </a:fld>
            <a:endParaRPr lang="fr-FR" altLang="fr-FR">
              <a:latin typeface="Arial" panose="020B0604020202020204" pitchFamily="34" charset="0"/>
            </a:endParaRPr>
          </a:p>
        </p:txBody>
      </p:sp>
    </p:spTree>
    <p:extLst>
      <p:ext uri="{BB962C8B-B14F-4D97-AF65-F5344CB8AC3E}">
        <p14:creationId xmlns:p14="http://schemas.microsoft.com/office/powerpoint/2010/main" val="1249913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8"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
        <p:nvSpPr>
          <p:cNvPr id="9219"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DDF5952-4E1C-4A59-87A7-2053AA72C44B}" type="slidenum">
              <a:rPr lang="fr-FR" altLang="fr-FR">
                <a:latin typeface="Arial" panose="020B0604020202020204" pitchFamily="34" charset="0"/>
              </a:rPr>
              <a:pPr>
                <a:spcBef>
                  <a:spcPct val="0"/>
                </a:spcBef>
              </a:pPr>
              <a:t>15</a:t>
            </a:fld>
            <a:endParaRPr lang="fr-FR" altLang="fr-FR">
              <a:latin typeface="Arial" panose="020B0604020202020204" pitchFamily="34" charset="0"/>
            </a:endParaRPr>
          </a:p>
        </p:txBody>
      </p:sp>
    </p:spTree>
    <p:extLst>
      <p:ext uri="{BB962C8B-B14F-4D97-AF65-F5344CB8AC3E}">
        <p14:creationId xmlns:p14="http://schemas.microsoft.com/office/powerpoint/2010/main" val="1365609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6" name="Image 1" descr="DGAFP-fond.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9072563"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ctrTitle"/>
          </p:nvPr>
        </p:nvSpPr>
        <p:spPr>
          <a:xfrm>
            <a:off x="1986410" y="1709845"/>
            <a:ext cx="7157590" cy="1300056"/>
          </a:xfrm>
          <a:prstGeom prst="rect">
            <a:avLst/>
          </a:prstGeom>
        </p:spPr>
        <p:txBody>
          <a:bodyPr/>
          <a:lstStyle>
            <a:lvl1pPr algn="l">
              <a:defRPr sz="3200" b="0" i="0">
                <a:latin typeface="Section-Bold"/>
                <a:cs typeface="Section-Bold"/>
              </a:defRPr>
            </a:lvl1pPr>
          </a:lstStyle>
          <a:p>
            <a:r>
              <a:rPr lang="fr-FR"/>
              <a:t>Modifiez le style du titre</a:t>
            </a:r>
            <a:endParaRPr lang="fr-FR" dirty="0"/>
          </a:p>
        </p:txBody>
      </p:sp>
      <p:sp>
        <p:nvSpPr>
          <p:cNvPr id="3" name="Sous-titre 2"/>
          <p:cNvSpPr>
            <a:spLocks noGrp="1"/>
          </p:cNvSpPr>
          <p:nvPr>
            <p:ph type="subTitle" idx="1"/>
          </p:nvPr>
        </p:nvSpPr>
        <p:spPr>
          <a:xfrm>
            <a:off x="1986410" y="3009900"/>
            <a:ext cx="5785990" cy="494926"/>
          </a:xfrm>
          <a:prstGeom prst="rect">
            <a:avLst/>
          </a:prstGeom>
        </p:spPr>
        <p:txBody>
          <a:bodyPr/>
          <a:lstStyle>
            <a:lvl1pPr marL="0" indent="0" algn="l">
              <a:buNone/>
              <a:defRPr sz="1600" b="0" i="0">
                <a:solidFill>
                  <a:schemeClr val="tx1"/>
                </a:solidFill>
                <a:latin typeface="Section-Medium"/>
                <a:cs typeface="Section-Medium"/>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Tree>
    <p:extLst>
      <p:ext uri="{BB962C8B-B14F-4D97-AF65-F5344CB8AC3E}">
        <p14:creationId xmlns:p14="http://schemas.microsoft.com/office/powerpoint/2010/main" val="4278936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cxnSp>
        <p:nvCxnSpPr>
          <p:cNvPr id="10" name="Connecteur droit 9"/>
          <p:cNvCxnSpPr/>
          <p:nvPr userDrawn="1"/>
        </p:nvCxnSpPr>
        <p:spPr>
          <a:xfrm rot="10800000">
            <a:off x="457200" y="6356350"/>
            <a:ext cx="7219950" cy="1588"/>
          </a:xfrm>
          <a:prstGeom prst="line">
            <a:avLst/>
          </a:prstGeom>
          <a:ln w="63500" cap="flat" cmpd="sng" algn="ctr">
            <a:solidFill>
              <a:srgbClr val="001D7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Rectangle 6"/>
          <p:cNvSpPr txBox="1">
            <a:spLocks noChangeArrowheads="1"/>
          </p:cNvSpPr>
          <p:nvPr userDrawn="1"/>
        </p:nvSpPr>
        <p:spPr>
          <a:xfrm>
            <a:off x="7069084" y="6563586"/>
            <a:ext cx="2063750" cy="457200"/>
          </a:xfrm>
          <a:prstGeom prst="rect">
            <a:avLst/>
          </a:prstGeom>
          <a:ln/>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pPr>
              <a:spcBef>
                <a:spcPct val="20000"/>
              </a:spcBef>
              <a:buFont typeface="Arial" charset="0"/>
              <a:buNone/>
              <a:defRPr/>
            </a:pPr>
            <a:fld id="{F23D39E9-58C0-4A38-9244-ECE9CCFBC4C1}" type="slidenum">
              <a:rPr lang="fr-FR" altLang="fr-FR" sz="800" smtClean="0">
                <a:latin typeface="Calibri" charset="0"/>
              </a:rPr>
              <a:pPr>
                <a:spcBef>
                  <a:spcPct val="20000"/>
                </a:spcBef>
                <a:buFont typeface="Arial" charset="0"/>
                <a:buNone/>
                <a:defRPr/>
              </a:pPr>
              <a:t>‹N°›</a:t>
            </a:fld>
            <a:endParaRPr lang="fr-FR" altLang="fr-FR" sz="800" dirty="0">
              <a:latin typeface="Calibri" charset="0"/>
            </a:endParaRPr>
          </a:p>
        </p:txBody>
      </p:sp>
      <p:sp>
        <p:nvSpPr>
          <p:cNvPr id="2" name="Titre 1"/>
          <p:cNvSpPr>
            <a:spLocks noGrp="1"/>
          </p:cNvSpPr>
          <p:nvPr>
            <p:ph type="title"/>
          </p:nvPr>
        </p:nvSpPr>
        <p:spPr>
          <a:xfrm>
            <a:off x="457200" y="274638"/>
            <a:ext cx="8229600" cy="241122"/>
          </a:xfrm>
          <a:prstGeom prst="rect">
            <a:avLst/>
          </a:prstGeom>
          <a:solidFill>
            <a:srgbClr val="002892"/>
          </a:solidFill>
        </p:spPr>
        <p:txBody>
          <a:bodyPr anchor="ctr"/>
          <a:lstStyle>
            <a:lvl1pPr algn="l">
              <a:defRPr sz="1400" b="0" i="0">
                <a:solidFill>
                  <a:schemeClr val="bg1"/>
                </a:solidFill>
                <a:latin typeface="Section-Medium"/>
                <a:cs typeface="Section-Medium"/>
              </a:defRPr>
            </a:lvl1pPr>
          </a:lstStyle>
          <a:p>
            <a:r>
              <a:rPr lang="fr-FR"/>
              <a:t>Modifiez le style du titre</a:t>
            </a:r>
            <a:endParaRPr lang="fr-FR" dirty="0"/>
          </a:p>
        </p:txBody>
      </p:sp>
      <p:sp>
        <p:nvSpPr>
          <p:cNvPr id="3" name="Espace réservé du contenu 2"/>
          <p:cNvSpPr>
            <a:spLocks noGrp="1"/>
          </p:cNvSpPr>
          <p:nvPr>
            <p:ph idx="1"/>
          </p:nvPr>
        </p:nvSpPr>
        <p:spPr>
          <a:xfrm>
            <a:off x="457200" y="910167"/>
            <a:ext cx="8229600" cy="841022"/>
          </a:xfrm>
          <a:prstGeom prst="rect">
            <a:avLst/>
          </a:prstGeom>
        </p:spPr>
        <p:txBody>
          <a:bodyPr/>
          <a:lstStyle>
            <a:lvl1pPr>
              <a:buNone/>
              <a:defRPr sz="2000" b="0" i="0">
                <a:latin typeface="Section-Bold"/>
                <a:cs typeface="Section-Bold"/>
              </a:defRPr>
            </a:lvl1pPr>
            <a:lvl3pPr>
              <a:buNone/>
              <a:defRPr sz="1400" b="0" i="0">
                <a:latin typeface="Section-Medium"/>
                <a:cs typeface="Section-Medium"/>
              </a:defRPr>
            </a:lvl3pPr>
            <a:lvl4pPr>
              <a:buNone/>
              <a:defRPr sz="1400"/>
            </a:lvl4pPr>
            <a:lvl5pPr>
              <a:buNone/>
              <a:defRPr sz="1400"/>
            </a:lvl5pPr>
          </a:lstStyle>
          <a:p>
            <a:pPr lvl="0"/>
            <a:r>
              <a:rPr lang="fr-FR" dirty="0"/>
              <a:t>Modifiez les styles du texte du masque</a:t>
            </a:r>
          </a:p>
          <a:p>
            <a:pPr lvl="1"/>
            <a:r>
              <a:rPr lang="fr-FR" dirty="0"/>
              <a:t>Deuxième niveau</a:t>
            </a:r>
          </a:p>
        </p:txBody>
      </p:sp>
      <p:sp>
        <p:nvSpPr>
          <p:cNvPr id="15" name="Espace réservé du texte 2"/>
          <p:cNvSpPr>
            <a:spLocks noGrp="1"/>
          </p:cNvSpPr>
          <p:nvPr>
            <p:ph type="body" idx="10"/>
          </p:nvPr>
        </p:nvSpPr>
        <p:spPr>
          <a:xfrm>
            <a:off x="7436556" y="274639"/>
            <a:ext cx="1241338" cy="241122"/>
          </a:xfrm>
          <a:prstGeom prst="rect">
            <a:avLst/>
          </a:prstGeom>
          <a:noFill/>
        </p:spPr>
        <p:txBody>
          <a:bodyPr anchor="b"/>
          <a:lstStyle>
            <a:lvl1pPr marL="0" indent="0" algn="r">
              <a:buNone/>
              <a:defRPr sz="1000" b="0" i="0">
                <a:ln>
                  <a:noFill/>
                </a:ln>
                <a:solidFill>
                  <a:schemeClr val="bg1"/>
                </a:solidFill>
                <a:latin typeface="Section-Medium"/>
                <a:cs typeface="Section-Medium"/>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25" name="Espace réservé du texte 2"/>
          <p:cNvSpPr>
            <a:spLocks noGrp="1"/>
          </p:cNvSpPr>
          <p:nvPr>
            <p:ph type="body" idx="15"/>
          </p:nvPr>
        </p:nvSpPr>
        <p:spPr>
          <a:xfrm>
            <a:off x="457201" y="6450615"/>
            <a:ext cx="6506632" cy="199318"/>
          </a:xfrm>
          <a:prstGeom prst="rect">
            <a:avLst/>
          </a:prstGeom>
        </p:spPr>
        <p:txBody>
          <a:bodyPr anchor="b"/>
          <a:lstStyle>
            <a:lvl1pPr marL="0" indent="0">
              <a:buNone/>
              <a:defRPr sz="1000" b="0" i="0">
                <a:latin typeface="Section-Medium"/>
                <a:cs typeface="Section-Medium"/>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77150" y="6292137"/>
            <a:ext cx="1324181" cy="516273"/>
          </a:xfrm>
          <a:prstGeom prst="rect">
            <a:avLst/>
          </a:prstGeom>
        </p:spPr>
      </p:pic>
    </p:spTree>
    <p:extLst>
      <p:ext uri="{BB962C8B-B14F-4D97-AF65-F5344CB8AC3E}">
        <p14:creationId xmlns:p14="http://schemas.microsoft.com/office/powerpoint/2010/main" val="3708443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tête de section">
    <p:spTree>
      <p:nvGrpSpPr>
        <p:cNvPr id="1" name=""/>
        <p:cNvGrpSpPr/>
        <p:nvPr/>
      </p:nvGrpSpPr>
      <p:grpSpPr>
        <a:xfrm>
          <a:off x="0" y="0"/>
          <a:ext cx="0" cy="0"/>
          <a:chOff x="0" y="0"/>
          <a:chExt cx="0" cy="0"/>
        </a:xfrm>
      </p:grpSpPr>
      <p:cxnSp>
        <p:nvCxnSpPr>
          <p:cNvPr id="17" name="Connecteur droit 16"/>
          <p:cNvCxnSpPr/>
          <p:nvPr userDrawn="1"/>
        </p:nvCxnSpPr>
        <p:spPr>
          <a:xfrm rot="10800000">
            <a:off x="457200" y="6356350"/>
            <a:ext cx="7232650" cy="1588"/>
          </a:xfrm>
          <a:prstGeom prst="line">
            <a:avLst/>
          </a:prstGeom>
          <a:ln w="63500" cap="flat" cmpd="sng" algn="ctr">
            <a:solidFill>
              <a:srgbClr val="001D7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Rectangle 6"/>
          <p:cNvSpPr txBox="1">
            <a:spLocks noChangeArrowheads="1"/>
          </p:cNvSpPr>
          <p:nvPr userDrawn="1"/>
        </p:nvSpPr>
        <p:spPr>
          <a:xfrm>
            <a:off x="5372806" y="6530799"/>
            <a:ext cx="2063750" cy="457200"/>
          </a:xfrm>
          <a:prstGeom prst="rect">
            <a:avLst/>
          </a:prstGeom>
          <a:ln/>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pPr algn="r">
              <a:spcBef>
                <a:spcPct val="20000"/>
              </a:spcBef>
              <a:buFont typeface="Arial" charset="0"/>
              <a:buNone/>
              <a:defRPr/>
            </a:pPr>
            <a:fld id="{070CFF80-F92F-47F3-BB69-7CC2BECB08AF}" type="slidenum">
              <a:rPr lang="fr-FR" altLang="fr-FR" sz="800" smtClean="0">
                <a:latin typeface="Calibri" charset="0"/>
              </a:rPr>
              <a:pPr algn="r">
                <a:spcBef>
                  <a:spcPct val="20000"/>
                </a:spcBef>
                <a:buFont typeface="Arial" charset="0"/>
                <a:buNone/>
                <a:defRPr/>
              </a:pPr>
              <a:t>‹N°›</a:t>
            </a:fld>
            <a:endParaRPr lang="fr-FR" altLang="fr-FR" sz="800">
              <a:latin typeface="Calibri" charset="0"/>
            </a:endParaRPr>
          </a:p>
        </p:txBody>
      </p:sp>
      <p:sp>
        <p:nvSpPr>
          <p:cNvPr id="9" name="Espace réservé du contenu 2"/>
          <p:cNvSpPr>
            <a:spLocks noGrp="1"/>
          </p:cNvSpPr>
          <p:nvPr>
            <p:ph idx="13"/>
          </p:nvPr>
        </p:nvSpPr>
        <p:spPr>
          <a:xfrm>
            <a:off x="457200" y="910167"/>
            <a:ext cx="8229600" cy="841022"/>
          </a:xfrm>
          <a:prstGeom prst="rect">
            <a:avLst/>
          </a:prstGeom>
        </p:spPr>
        <p:txBody>
          <a:bodyPr/>
          <a:lstStyle>
            <a:lvl1pPr>
              <a:buNone/>
              <a:defRPr sz="2000" b="0" i="0">
                <a:latin typeface="Section-Bold"/>
                <a:cs typeface="Section-Bold"/>
              </a:defRPr>
            </a:lvl1pPr>
            <a:lvl3pPr>
              <a:buNone/>
              <a:defRPr sz="1400" b="0" i="0">
                <a:latin typeface="Section-Medium"/>
                <a:cs typeface="Section-Medium"/>
              </a:defRPr>
            </a:lvl3pPr>
            <a:lvl4pPr>
              <a:buNone/>
              <a:defRPr sz="1400"/>
            </a:lvl4pPr>
            <a:lvl5pPr>
              <a:buNone/>
              <a:defRPr sz="1400"/>
            </a:lvl5pPr>
          </a:lstStyle>
          <a:p>
            <a:pPr lvl="0"/>
            <a:r>
              <a:rPr lang="fr-FR"/>
              <a:t>Modifiez les styles du texte du masque</a:t>
            </a:r>
          </a:p>
          <a:p>
            <a:pPr lvl="1"/>
            <a:r>
              <a:rPr lang="fr-FR"/>
              <a:t>Deuxième niveau</a:t>
            </a:r>
          </a:p>
        </p:txBody>
      </p:sp>
      <p:sp>
        <p:nvSpPr>
          <p:cNvPr id="12" name="Espace réservé pour une image  2"/>
          <p:cNvSpPr>
            <a:spLocks noGrp="1"/>
          </p:cNvSpPr>
          <p:nvPr>
            <p:ph type="pic" idx="15"/>
          </p:nvPr>
        </p:nvSpPr>
        <p:spPr>
          <a:xfrm>
            <a:off x="457201" y="1928988"/>
            <a:ext cx="1991077" cy="162701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Cliquez sur l'icône pour ajouter une image</a:t>
            </a:r>
          </a:p>
        </p:txBody>
      </p:sp>
      <p:sp>
        <p:nvSpPr>
          <p:cNvPr id="13" name="Espace réservé du texte 3"/>
          <p:cNvSpPr>
            <a:spLocks noGrp="1"/>
          </p:cNvSpPr>
          <p:nvPr>
            <p:ph type="body" sz="half" idx="2"/>
          </p:nvPr>
        </p:nvSpPr>
        <p:spPr>
          <a:xfrm>
            <a:off x="4541926" y="3986389"/>
            <a:ext cx="4135967" cy="1739901"/>
          </a:xfrm>
          <a:prstGeom prst="rect">
            <a:avLst/>
          </a:prstGeom>
        </p:spPr>
        <p:txBody>
          <a:bodyPr anchor="t"/>
          <a:lstStyle>
            <a:lvl1pPr marL="0" indent="0">
              <a:buNone/>
              <a:defRPr sz="1200" b="0" i="0">
                <a:latin typeface="Section-Medium"/>
                <a:cs typeface="Section-Medium"/>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14" name="Espace réservé du texte 3"/>
          <p:cNvSpPr>
            <a:spLocks noGrp="1"/>
          </p:cNvSpPr>
          <p:nvPr>
            <p:ph type="body" sz="half" idx="16"/>
          </p:nvPr>
        </p:nvSpPr>
        <p:spPr>
          <a:xfrm>
            <a:off x="2603500" y="1928987"/>
            <a:ext cx="6074393" cy="1627013"/>
          </a:xfrm>
          <a:prstGeom prst="rect">
            <a:avLst/>
          </a:prstGeom>
        </p:spPr>
        <p:txBody>
          <a:bodyPr/>
          <a:lstStyle>
            <a:lvl1pPr marL="0" indent="0">
              <a:buNone/>
              <a:defRPr sz="1200" b="0" i="0">
                <a:latin typeface="Section-Medium"/>
                <a:cs typeface="Section-Medium"/>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15" name="Espace réservé du texte 2"/>
          <p:cNvSpPr>
            <a:spLocks noGrp="1"/>
          </p:cNvSpPr>
          <p:nvPr>
            <p:ph type="body" idx="17"/>
          </p:nvPr>
        </p:nvSpPr>
        <p:spPr>
          <a:xfrm>
            <a:off x="4541926" y="3668889"/>
            <a:ext cx="4144874" cy="317499"/>
          </a:xfrm>
          <a:prstGeom prst="rect">
            <a:avLst/>
          </a:prstGeom>
        </p:spPr>
        <p:txBody>
          <a:bodyPr anchor="t"/>
          <a:lstStyle>
            <a:lvl1pPr marL="0" indent="0">
              <a:buNone/>
              <a:defRPr sz="1200" b="0" i="0" cap="all">
                <a:solidFill>
                  <a:srgbClr val="001D72"/>
                </a:solidFill>
                <a:latin typeface="Section-Bold"/>
                <a:cs typeface="Section-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16" name="Espace réservé du texte 2"/>
          <p:cNvSpPr>
            <a:spLocks noGrp="1"/>
          </p:cNvSpPr>
          <p:nvPr>
            <p:ph type="body" idx="18"/>
          </p:nvPr>
        </p:nvSpPr>
        <p:spPr>
          <a:xfrm>
            <a:off x="457201" y="6450615"/>
            <a:ext cx="3776133" cy="199318"/>
          </a:xfrm>
          <a:prstGeom prst="rect">
            <a:avLst/>
          </a:prstGeom>
        </p:spPr>
        <p:txBody>
          <a:bodyPr anchor="b"/>
          <a:lstStyle>
            <a:lvl1pPr marL="0" indent="0">
              <a:buNone/>
              <a:defRPr sz="1000" b="0" i="0">
                <a:latin typeface="Section-Medium"/>
                <a:cs typeface="Section-Medium"/>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18" name="Espace réservé pour une image  2"/>
          <p:cNvSpPr>
            <a:spLocks noGrp="1"/>
          </p:cNvSpPr>
          <p:nvPr>
            <p:ph type="pic" idx="1"/>
          </p:nvPr>
        </p:nvSpPr>
        <p:spPr>
          <a:xfrm>
            <a:off x="457200" y="3668893"/>
            <a:ext cx="1991078" cy="205739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Cliquez sur l'icône pour ajouter une image</a:t>
            </a:r>
            <a:endParaRPr lang="fr-FR" noProof="0" dirty="0"/>
          </a:p>
        </p:txBody>
      </p:sp>
      <p:sp>
        <p:nvSpPr>
          <p:cNvPr id="19" name="Espace réservé pour une image  2"/>
          <p:cNvSpPr>
            <a:spLocks noGrp="1"/>
          </p:cNvSpPr>
          <p:nvPr>
            <p:ph type="pic" idx="19"/>
          </p:nvPr>
        </p:nvSpPr>
        <p:spPr>
          <a:xfrm>
            <a:off x="2603500" y="3668891"/>
            <a:ext cx="1770944" cy="20573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Cliquez sur l'icône pour ajouter une image</a:t>
            </a:r>
          </a:p>
        </p:txBody>
      </p:sp>
      <p:sp>
        <p:nvSpPr>
          <p:cNvPr id="21" name="Titre 1"/>
          <p:cNvSpPr>
            <a:spLocks noGrp="1"/>
          </p:cNvSpPr>
          <p:nvPr>
            <p:ph type="title"/>
          </p:nvPr>
        </p:nvSpPr>
        <p:spPr>
          <a:xfrm>
            <a:off x="457200" y="274638"/>
            <a:ext cx="8220694" cy="241123"/>
          </a:xfrm>
          <a:prstGeom prst="rect">
            <a:avLst/>
          </a:prstGeom>
          <a:solidFill>
            <a:srgbClr val="001D72"/>
          </a:solidFill>
        </p:spPr>
        <p:txBody>
          <a:bodyPr anchor="ctr"/>
          <a:lstStyle>
            <a:lvl1pPr algn="l">
              <a:defRPr sz="1400" b="0" i="0">
                <a:solidFill>
                  <a:schemeClr val="bg1"/>
                </a:solidFill>
                <a:latin typeface="Section-Medium"/>
                <a:cs typeface="Section-Medium"/>
              </a:defRPr>
            </a:lvl1pPr>
          </a:lstStyle>
          <a:p>
            <a:r>
              <a:rPr lang="fr-FR"/>
              <a:t>Modifiez le style du titre</a:t>
            </a:r>
            <a:endParaRPr lang="fr-FR" dirty="0"/>
          </a:p>
        </p:txBody>
      </p:sp>
      <p:sp>
        <p:nvSpPr>
          <p:cNvPr id="11" name="Espace réservé du texte 2"/>
          <p:cNvSpPr>
            <a:spLocks noGrp="1"/>
          </p:cNvSpPr>
          <p:nvPr>
            <p:ph type="body" idx="14"/>
          </p:nvPr>
        </p:nvSpPr>
        <p:spPr>
          <a:xfrm>
            <a:off x="7436556" y="274639"/>
            <a:ext cx="1241338" cy="241122"/>
          </a:xfrm>
          <a:prstGeom prst="rect">
            <a:avLst/>
          </a:prstGeom>
          <a:noFill/>
        </p:spPr>
        <p:txBody>
          <a:bodyPr anchor="b"/>
          <a:lstStyle>
            <a:lvl1pPr marL="0" indent="0" algn="r">
              <a:buNone/>
              <a:defRPr sz="1000" b="0" i="0">
                <a:ln>
                  <a:noFill/>
                </a:ln>
                <a:solidFill>
                  <a:schemeClr val="bg1"/>
                </a:solidFill>
                <a:latin typeface="Section-Medium"/>
                <a:cs typeface="Section-Medium"/>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pic>
        <p:nvPicPr>
          <p:cNvPr id="24" name="Image 2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89850" y="6278644"/>
            <a:ext cx="1393397" cy="543259"/>
          </a:xfrm>
          <a:prstGeom prst="rect">
            <a:avLst/>
          </a:prstGeom>
        </p:spPr>
      </p:pic>
    </p:spTree>
    <p:extLst>
      <p:ext uri="{BB962C8B-B14F-4D97-AF65-F5344CB8AC3E}">
        <p14:creationId xmlns:p14="http://schemas.microsoft.com/office/powerpoint/2010/main" val="2134695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46050"/>
          </a:xfrm>
          <a:prstGeom prst="rect">
            <a:avLst/>
          </a:prstGeom>
        </p:spPr>
        <p:txBody>
          <a:bodyPr/>
          <a:lstStyle/>
          <a:p>
            <a:r>
              <a:rPr lang="fr-FR"/>
              <a:t>Modifiez le style du titre</a:t>
            </a:r>
          </a:p>
        </p:txBody>
      </p:sp>
      <p:sp>
        <p:nvSpPr>
          <p:cNvPr id="3" name="Espace réservé de la date 2"/>
          <p:cNvSpPr>
            <a:spLocks noGrp="1"/>
          </p:cNvSpPr>
          <p:nvPr>
            <p:ph type="dt" sz="half" idx="10"/>
          </p:nvPr>
        </p:nvSpPr>
        <p:spPr>
          <a:xfrm>
            <a:off x="457200" y="6448319"/>
            <a:ext cx="2133600" cy="365125"/>
          </a:xfrm>
          <a:prstGeom prst="rect">
            <a:avLst/>
          </a:prstGeom>
        </p:spPr>
        <p:txBody>
          <a:bodyPr/>
          <a:lstStyle/>
          <a:p>
            <a:endParaRPr lang="fr-FR">
              <a:solidFill>
                <a:prstClr val="black">
                  <a:tint val="75000"/>
                </a:prstClr>
              </a:solidFill>
            </a:endParaRPr>
          </a:p>
        </p:txBody>
      </p:sp>
      <p:sp>
        <p:nvSpPr>
          <p:cNvPr id="4" name="Espace réservé du pied de page 3"/>
          <p:cNvSpPr>
            <a:spLocks noGrp="1"/>
          </p:cNvSpPr>
          <p:nvPr>
            <p:ph type="ftr" sz="quarter" idx="11"/>
          </p:nvPr>
        </p:nvSpPr>
        <p:spPr>
          <a:xfrm>
            <a:off x="6248400" y="6448319"/>
            <a:ext cx="2428056" cy="365125"/>
          </a:xfrm>
          <a:prstGeom prst="rect">
            <a:avLst/>
          </a:prstGeom>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a:xfrm>
            <a:off x="3505200" y="6448319"/>
            <a:ext cx="2133600" cy="365125"/>
          </a:xfrm>
          <a:prstGeom prst="rect">
            <a:avLst/>
          </a:prstGeom>
        </p:spPr>
        <p:txBody>
          <a:bodyPr/>
          <a:lstStyle/>
          <a:p>
            <a:fld id="{5D657CFF-B5C7-4E3D-91ED-AE67077906A6}" type="slidenum">
              <a:rPr lang="fr-FR" smtClean="0">
                <a:solidFill>
                  <a:prstClr val="black"/>
                </a:solidFill>
              </a:rPr>
              <a:pPr/>
              <a:t>‹N°›</a:t>
            </a:fld>
            <a:endParaRPr lang="fr-FR">
              <a:solidFill>
                <a:prstClr val="black"/>
              </a:solidFill>
            </a:endParaRPr>
          </a:p>
        </p:txBody>
      </p:sp>
      <p:pic>
        <p:nvPicPr>
          <p:cNvPr id="6" name="Image 2" descr="LA PALETTE.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35850" y="5600700"/>
            <a:ext cx="1677988" cy="130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I:\DGAFP-Logo2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0433" y="6247847"/>
            <a:ext cx="1041490" cy="40553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Connecteur droit 8"/>
          <p:cNvCxnSpPr/>
          <p:nvPr/>
        </p:nvCxnSpPr>
        <p:spPr>
          <a:xfrm rot="10800000">
            <a:off x="3" y="6354831"/>
            <a:ext cx="7219950" cy="1587"/>
          </a:xfrm>
          <a:prstGeom prst="line">
            <a:avLst/>
          </a:prstGeom>
          <a:ln w="63500" cap="flat" cmpd="sng" algn="ctr">
            <a:solidFill>
              <a:schemeClr val="tx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2993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Titre et contenu">
    <p:spTree>
      <p:nvGrpSpPr>
        <p:cNvPr id="1" name=""/>
        <p:cNvGrpSpPr/>
        <p:nvPr/>
      </p:nvGrpSpPr>
      <p:grpSpPr>
        <a:xfrm>
          <a:off x="0" y="0"/>
          <a:ext cx="0" cy="0"/>
          <a:chOff x="0" y="0"/>
          <a:chExt cx="0" cy="0"/>
        </a:xfrm>
      </p:grpSpPr>
      <p:cxnSp>
        <p:nvCxnSpPr>
          <p:cNvPr id="10" name="Connecteur droit 9"/>
          <p:cNvCxnSpPr/>
          <p:nvPr userDrawn="1"/>
        </p:nvCxnSpPr>
        <p:spPr>
          <a:xfrm rot="10800000">
            <a:off x="457200" y="6356350"/>
            <a:ext cx="7219950" cy="1588"/>
          </a:xfrm>
          <a:prstGeom prst="line">
            <a:avLst/>
          </a:prstGeom>
          <a:ln w="63500" cap="flat" cmpd="sng" algn="ctr">
            <a:solidFill>
              <a:srgbClr val="001D7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Rectangle 6"/>
          <p:cNvSpPr txBox="1">
            <a:spLocks noChangeArrowheads="1"/>
          </p:cNvSpPr>
          <p:nvPr userDrawn="1"/>
        </p:nvSpPr>
        <p:spPr>
          <a:xfrm>
            <a:off x="7069084" y="6563586"/>
            <a:ext cx="2063750" cy="457200"/>
          </a:xfrm>
          <a:prstGeom prst="rect">
            <a:avLst/>
          </a:prstGeom>
          <a:ln/>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pPr>
              <a:spcBef>
                <a:spcPct val="20000"/>
              </a:spcBef>
              <a:buFont typeface="Arial" charset="0"/>
              <a:buNone/>
              <a:defRPr/>
            </a:pPr>
            <a:fld id="{F23D39E9-58C0-4A38-9244-ECE9CCFBC4C1}" type="slidenum">
              <a:rPr lang="fr-FR" altLang="fr-FR" sz="800" smtClean="0">
                <a:latin typeface="Calibri" charset="0"/>
              </a:rPr>
              <a:pPr>
                <a:spcBef>
                  <a:spcPct val="20000"/>
                </a:spcBef>
                <a:buFont typeface="Arial" charset="0"/>
                <a:buNone/>
                <a:defRPr/>
              </a:pPr>
              <a:t>‹N°›</a:t>
            </a:fld>
            <a:endParaRPr lang="fr-FR" altLang="fr-FR" sz="800" dirty="0">
              <a:latin typeface="Calibri" charset="0"/>
            </a:endParaRPr>
          </a:p>
        </p:txBody>
      </p:sp>
      <p:sp>
        <p:nvSpPr>
          <p:cNvPr id="2" name="Titre 1"/>
          <p:cNvSpPr>
            <a:spLocks noGrp="1"/>
          </p:cNvSpPr>
          <p:nvPr>
            <p:ph type="title"/>
          </p:nvPr>
        </p:nvSpPr>
        <p:spPr>
          <a:xfrm>
            <a:off x="457200" y="274638"/>
            <a:ext cx="8229600" cy="241122"/>
          </a:xfrm>
          <a:prstGeom prst="rect">
            <a:avLst/>
          </a:prstGeom>
          <a:solidFill>
            <a:srgbClr val="002892"/>
          </a:solidFill>
        </p:spPr>
        <p:txBody>
          <a:bodyPr anchor="ctr"/>
          <a:lstStyle>
            <a:lvl1pPr algn="l">
              <a:defRPr sz="1400" b="0" i="0">
                <a:solidFill>
                  <a:schemeClr val="bg1"/>
                </a:solidFill>
                <a:latin typeface="Section-Medium"/>
                <a:cs typeface="Section-Medium"/>
              </a:defRPr>
            </a:lvl1pPr>
          </a:lstStyle>
          <a:p>
            <a:r>
              <a:rPr lang="fr-FR"/>
              <a:t>Modifiez le style du titre</a:t>
            </a:r>
            <a:endParaRPr lang="fr-FR" dirty="0"/>
          </a:p>
        </p:txBody>
      </p:sp>
      <p:sp>
        <p:nvSpPr>
          <p:cNvPr id="3" name="Espace réservé du contenu 2"/>
          <p:cNvSpPr>
            <a:spLocks noGrp="1"/>
          </p:cNvSpPr>
          <p:nvPr>
            <p:ph idx="1"/>
          </p:nvPr>
        </p:nvSpPr>
        <p:spPr>
          <a:xfrm>
            <a:off x="457200" y="910167"/>
            <a:ext cx="8229600" cy="841022"/>
          </a:xfrm>
          <a:prstGeom prst="rect">
            <a:avLst/>
          </a:prstGeom>
        </p:spPr>
        <p:txBody>
          <a:bodyPr/>
          <a:lstStyle>
            <a:lvl1pPr>
              <a:buNone/>
              <a:defRPr sz="2000" b="0" i="0">
                <a:latin typeface="Section-Bold"/>
                <a:cs typeface="Section-Bold"/>
              </a:defRPr>
            </a:lvl1pPr>
            <a:lvl3pPr>
              <a:buNone/>
              <a:defRPr sz="1400" b="0" i="0">
                <a:latin typeface="Section-Medium"/>
                <a:cs typeface="Section-Medium"/>
              </a:defRPr>
            </a:lvl3pPr>
            <a:lvl4pPr>
              <a:buNone/>
              <a:defRPr sz="1400"/>
            </a:lvl4pPr>
            <a:lvl5pPr>
              <a:buNone/>
              <a:defRPr sz="1400"/>
            </a:lvl5pPr>
          </a:lstStyle>
          <a:p>
            <a:pPr lvl="0"/>
            <a:r>
              <a:rPr lang="fr-FR"/>
              <a:t>Modifiez les styles du texte du masque</a:t>
            </a:r>
          </a:p>
          <a:p>
            <a:pPr lvl="1"/>
            <a:r>
              <a:rPr lang="fr-FR"/>
              <a:t>Deuxième niveau</a:t>
            </a:r>
          </a:p>
        </p:txBody>
      </p:sp>
      <p:sp>
        <p:nvSpPr>
          <p:cNvPr id="15" name="Espace réservé du texte 2"/>
          <p:cNvSpPr>
            <a:spLocks noGrp="1"/>
          </p:cNvSpPr>
          <p:nvPr>
            <p:ph type="body" idx="10"/>
          </p:nvPr>
        </p:nvSpPr>
        <p:spPr>
          <a:xfrm>
            <a:off x="7436556" y="274639"/>
            <a:ext cx="1241338" cy="241122"/>
          </a:xfrm>
          <a:prstGeom prst="rect">
            <a:avLst/>
          </a:prstGeom>
          <a:noFill/>
        </p:spPr>
        <p:txBody>
          <a:bodyPr anchor="b"/>
          <a:lstStyle>
            <a:lvl1pPr marL="0" indent="0" algn="r">
              <a:buNone/>
              <a:defRPr sz="1000" b="0" i="0">
                <a:ln>
                  <a:noFill/>
                </a:ln>
                <a:solidFill>
                  <a:schemeClr val="bg1"/>
                </a:solidFill>
                <a:latin typeface="Section-Medium"/>
                <a:cs typeface="Section-Medium"/>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20" name="Espace réservé pour une image  2"/>
          <p:cNvSpPr>
            <a:spLocks noGrp="1"/>
          </p:cNvSpPr>
          <p:nvPr>
            <p:ph type="pic" idx="12"/>
          </p:nvPr>
        </p:nvSpPr>
        <p:spPr>
          <a:xfrm>
            <a:off x="457200" y="3668890"/>
            <a:ext cx="3578578" cy="2057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Cliquez sur l'icône pour ajouter une image</a:t>
            </a:r>
          </a:p>
        </p:txBody>
      </p:sp>
      <p:sp>
        <p:nvSpPr>
          <p:cNvPr id="21" name="Espace réservé du texte 3"/>
          <p:cNvSpPr>
            <a:spLocks noGrp="1"/>
          </p:cNvSpPr>
          <p:nvPr>
            <p:ph type="body" sz="half" idx="2"/>
          </p:nvPr>
        </p:nvSpPr>
        <p:spPr>
          <a:xfrm>
            <a:off x="4212168" y="3986389"/>
            <a:ext cx="4465726" cy="1739901"/>
          </a:xfrm>
          <a:prstGeom prst="rect">
            <a:avLst/>
          </a:prstGeom>
        </p:spPr>
        <p:txBody>
          <a:bodyPr anchor="t"/>
          <a:lstStyle>
            <a:lvl1pPr marL="0" indent="0">
              <a:buNone/>
              <a:defRPr sz="1200" b="0" i="0">
                <a:latin typeface="Section-Medium"/>
                <a:cs typeface="Section-Medium"/>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22" name="Espace réservé du texte 3"/>
          <p:cNvSpPr>
            <a:spLocks noGrp="1"/>
          </p:cNvSpPr>
          <p:nvPr>
            <p:ph type="body" sz="half" idx="13"/>
          </p:nvPr>
        </p:nvSpPr>
        <p:spPr>
          <a:xfrm>
            <a:off x="2603500" y="1855611"/>
            <a:ext cx="6074393" cy="1686278"/>
          </a:xfrm>
          <a:prstGeom prst="rect">
            <a:avLst/>
          </a:prstGeom>
        </p:spPr>
        <p:txBody>
          <a:bodyPr/>
          <a:lstStyle>
            <a:lvl1pPr marL="0" indent="0">
              <a:buNone/>
              <a:defRPr sz="1200" b="0" i="0">
                <a:latin typeface="Section-Medium"/>
                <a:cs typeface="Section-Medium"/>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24" name="Espace réservé du texte 2"/>
          <p:cNvSpPr>
            <a:spLocks noGrp="1"/>
          </p:cNvSpPr>
          <p:nvPr>
            <p:ph type="body" idx="14"/>
          </p:nvPr>
        </p:nvSpPr>
        <p:spPr>
          <a:xfrm>
            <a:off x="4212167" y="3668889"/>
            <a:ext cx="4474633" cy="317499"/>
          </a:xfrm>
          <a:prstGeom prst="rect">
            <a:avLst/>
          </a:prstGeom>
        </p:spPr>
        <p:txBody>
          <a:bodyPr anchor="t"/>
          <a:lstStyle>
            <a:lvl1pPr marL="0" indent="0">
              <a:buNone/>
              <a:defRPr sz="1200" b="0" i="0" cap="all">
                <a:solidFill>
                  <a:srgbClr val="001D72"/>
                </a:solidFill>
                <a:latin typeface="Section-Bold"/>
                <a:cs typeface="Section-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25" name="Espace réservé du texte 2"/>
          <p:cNvSpPr>
            <a:spLocks noGrp="1"/>
          </p:cNvSpPr>
          <p:nvPr>
            <p:ph type="body" idx="15"/>
          </p:nvPr>
        </p:nvSpPr>
        <p:spPr>
          <a:xfrm>
            <a:off x="457201" y="6450615"/>
            <a:ext cx="6506632" cy="199318"/>
          </a:xfrm>
          <a:prstGeom prst="rect">
            <a:avLst/>
          </a:prstGeom>
        </p:spPr>
        <p:txBody>
          <a:bodyPr anchor="b"/>
          <a:lstStyle>
            <a:lvl1pPr marL="0" indent="0">
              <a:buNone/>
              <a:defRPr sz="1000" b="0" i="0">
                <a:latin typeface="Section-Medium"/>
                <a:cs typeface="Section-Medium"/>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77150" y="6292137"/>
            <a:ext cx="1324181" cy="516273"/>
          </a:xfrm>
          <a:prstGeom prst="rect">
            <a:avLst/>
          </a:prstGeom>
        </p:spPr>
      </p:pic>
    </p:spTree>
    <p:extLst>
      <p:ext uri="{BB962C8B-B14F-4D97-AF65-F5344CB8AC3E}">
        <p14:creationId xmlns:p14="http://schemas.microsoft.com/office/powerpoint/2010/main" val="3228238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180000" cy="24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a:solidFill>
                  <a:srgbClr val="000000">
                    <a:alpha val="0"/>
                  </a:srgbClr>
                </a:solidFill>
              </a:rPr>
              <a:t>Août 2020</a:t>
            </a:r>
          </a:p>
        </p:txBody>
      </p:sp>
      <p:sp>
        <p:nvSpPr>
          <p:cNvPr id="6" name="Espace réservé du numéro de diapositive 5"/>
          <p:cNvSpPr>
            <a:spLocks noGrp="1"/>
          </p:cNvSpPr>
          <p:nvPr>
            <p:ph type="sldNum" sz="quarter" idx="12"/>
          </p:nvPr>
        </p:nvSpPr>
        <p:spPr bwMode="gray">
          <a:xfrm>
            <a:off x="0" y="6618000"/>
            <a:ext cx="180000" cy="24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solidFill>
                  <a:srgbClr val="000000">
                    <a:alpha val="0"/>
                  </a:srgbClr>
                </a:solidFill>
              </a:rPr>
              <a:pPr/>
              <a:t>‹N°›</a:t>
            </a:fld>
            <a:endParaRPr lang="fr-FR">
              <a:solidFill>
                <a:srgbClr val="000000">
                  <a:alpha val="0"/>
                </a:srgbClr>
              </a:solidFill>
            </a:endParaRPr>
          </a:p>
        </p:txBody>
      </p:sp>
      <p:sp>
        <p:nvSpPr>
          <p:cNvPr id="7" name="Titre 6"/>
          <p:cNvSpPr>
            <a:spLocks noGrp="1"/>
          </p:cNvSpPr>
          <p:nvPr>
            <p:ph type="title" hasCustomPrompt="1"/>
          </p:nvPr>
        </p:nvSpPr>
        <p:spPr bwMode="gray">
          <a:xfrm>
            <a:off x="0" y="0"/>
            <a:ext cx="180000" cy="24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a:t>Titre</a:t>
            </a:r>
          </a:p>
        </p:txBody>
      </p:sp>
    </p:spTree>
    <p:extLst>
      <p:ext uri="{BB962C8B-B14F-4D97-AF65-F5344CB8AC3E}">
        <p14:creationId xmlns:p14="http://schemas.microsoft.com/office/powerpoint/2010/main" val="3728973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24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a:t>Titre</a:t>
            </a:r>
          </a:p>
        </p:txBody>
      </p:sp>
    </p:spTree>
    <p:extLst>
      <p:ext uri="{BB962C8B-B14F-4D97-AF65-F5344CB8AC3E}">
        <p14:creationId xmlns:p14="http://schemas.microsoft.com/office/powerpoint/2010/main" val="3539688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a:xfrm>
            <a:off x="7614000" y="6378000"/>
            <a:ext cx="1170000" cy="480000"/>
          </a:xfrm>
          <a:prstGeom prst="rect">
            <a:avLst/>
          </a:prstGeom>
        </p:spPr>
        <p:txBody>
          <a:bodyPr/>
          <a:lstStyle/>
          <a:p>
            <a:pPr algn="r"/>
            <a:r>
              <a:rPr lang="fr-FR" cap="all">
                <a:solidFill>
                  <a:srgbClr val="000000"/>
                </a:solidFill>
              </a:rPr>
              <a:t>Septembre 2020</a:t>
            </a:r>
          </a:p>
        </p:txBody>
      </p:sp>
      <p:sp>
        <p:nvSpPr>
          <p:cNvPr id="4" name="Espace réservé du pied de page 3"/>
          <p:cNvSpPr>
            <a:spLocks noGrp="1"/>
          </p:cNvSpPr>
          <p:nvPr>
            <p:ph type="ftr" sz="quarter" idx="11"/>
          </p:nvPr>
        </p:nvSpPr>
        <p:spPr bwMode="gray">
          <a:xfrm>
            <a:off x="360000" y="6378000"/>
            <a:ext cx="5904000" cy="480000"/>
          </a:xfrm>
          <a:prstGeom prst="rect">
            <a:avLst/>
          </a:prstGeom>
        </p:spPr>
        <p:txBody>
          <a:bodyPr/>
          <a:lstStyle/>
          <a:p>
            <a:r>
              <a:rPr lang="fr-FR">
                <a:solidFill>
                  <a:srgbClr val="000000"/>
                </a:solidFill>
              </a:rPr>
              <a:t>Analyse de la déconcentration des décisions RH de l’Etat</a:t>
            </a:r>
          </a:p>
        </p:txBody>
      </p:sp>
      <p:sp>
        <p:nvSpPr>
          <p:cNvPr id="5" name="Espace réservé du numéro de diapositive 4"/>
          <p:cNvSpPr>
            <a:spLocks noGrp="1"/>
          </p:cNvSpPr>
          <p:nvPr>
            <p:ph type="sldNum" sz="quarter" idx="12"/>
          </p:nvPr>
        </p:nvSpPr>
        <p:spPr bwMode="gray">
          <a:xfrm>
            <a:off x="6264000" y="6378000"/>
            <a:ext cx="1350000" cy="480000"/>
          </a:xfrm>
          <a:prstGeom prst="rect">
            <a:avLst/>
          </a:prstGeom>
        </p:spPr>
        <p:txBody>
          <a:bodyPr/>
          <a:lstStyle/>
          <a:p>
            <a:fld id="{733122C9-A0B9-462F-8757-0847AD287B63}" type="slidenum">
              <a:rPr lang="fr-FR" smtClean="0">
                <a:solidFill>
                  <a:srgbClr val="000000"/>
                </a:solidFill>
              </a:rPr>
              <a:pPr/>
              <a:t>‹N°›</a:t>
            </a:fld>
            <a:endParaRPr lang="fr-FR">
              <a:solidFill>
                <a:srgbClr val="000000"/>
              </a:solidFill>
            </a:endParaRPr>
          </a:p>
        </p:txBody>
      </p:sp>
      <p:sp>
        <p:nvSpPr>
          <p:cNvPr id="8" name="Espace réservé du texte 7"/>
          <p:cNvSpPr>
            <a:spLocks noGrp="1"/>
          </p:cNvSpPr>
          <p:nvPr>
            <p:ph type="body" sz="quarter" idx="13" hasCustomPrompt="1"/>
          </p:nvPr>
        </p:nvSpPr>
        <p:spPr bwMode="gray">
          <a:xfrm>
            <a:off x="359998" y="2522624"/>
            <a:ext cx="2520000" cy="3374400"/>
          </a:xfrm>
          <a:prstGeom prst="rect">
            <a:avLst/>
          </a:prstGeo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3312000" y="2524800"/>
            <a:ext cx="2520000" cy="3374400"/>
          </a:xfrm>
          <a:prstGeom prst="rect">
            <a:avLst/>
          </a:prstGeo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6263999" y="2524800"/>
            <a:ext cx="2520000" cy="3374400"/>
          </a:xfrm>
          <a:prstGeom prst="rect">
            <a:avLst/>
          </a:prstGeo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11" name="Espace réservé du titre 1">
            <a:extLst>
              <a:ext uri="{FF2B5EF4-FFF2-40B4-BE49-F238E27FC236}">
                <a16:creationId xmlns:a16="http://schemas.microsoft.com/office/drawing/2014/main" id="{BD215200-7D41-4064-B592-ED478A83CBEB}"/>
              </a:ext>
            </a:extLst>
          </p:cNvPr>
          <p:cNvSpPr>
            <a:spLocks noGrp="1"/>
          </p:cNvSpPr>
          <p:nvPr>
            <p:ph type="title"/>
          </p:nvPr>
        </p:nvSpPr>
        <p:spPr bwMode="gray">
          <a:xfrm>
            <a:off x="359999" y="884788"/>
            <a:ext cx="8424000" cy="960000"/>
          </a:xfrm>
          <a:prstGeom prst="rect">
            <a:avLst/>
          </a:prstGeom>
        </p:spPr>
        <p:txBody>
          <a:bodyPr vert="horz" lIns="0" tIns="0" rIns="0" bIns="0" rtlCol="0" anchor="t" anchorCtr="0">
            <a:noAutofit/>
          </a:bodyPr>
          <a:lstStyle/>
          <a:p>
            <a:r>
              <a:rPr lang="fr-FR" noProof="0"/>
              <a:t>Titre</a:t>
            </a:r>
          </a:p>
        </p:txBody>
      </p:sp>
    </p:spTree>
    <p:extLst>
      <p:ext uri="{BB962C8B-B14F-4D97-AF65-F5344CB8AC3E}">
        <p14:creationId xmlns:p14="http://schemas.microsoft.com/office/powerpoint/2010/main" val="4130091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84000"/>
            <a:ext cx="9144000" cy="5875200"/>
          </a:xfrm>
          <a:prstGeom prst="rect">
            <a:avLst/>
          </a:prstGeom>
          <a:solidFill>
            <a:schemeClr val="bg1">
              <a:lumMod val="85000"/>
            </a:schemeClr>
          </a:solidFill>
        </p:spPr>
        <p:txBody>
          <a:bodyPr tIns="1080000" anchor="ctr" anchorCtr="0"/>
          <a:lstStyle>
            <a:lvl1pPr algn="ctr">
              <a:defRPr cap="all" baseline="0"/>
            </a:lvl1pPr>
          </a:lstStyle>
          <a:p>
            <a:r>
              <a:rPr lang="fr-FR"/>
              <a:t>Sélectionner l’icône pour insérer une image, </a:t>
            </a:r>
            <a:br>
              <a:rPr lang="fr-FR"/>
            </a:br>
            <a:r>
              <a:rPr lang="fr-FR"/>
              <a:t>puis disposer l’image en arrière plan </a:t>
            </a:r>
            <a:br>
              <a:rPr lang="fr-FR"/>
            </a:br>
            <a:r>
              <a:rPr lang="fr-FR"/>
              <a:t>(Sélectionner l’image avec le bouton droit de la souris / </a:t>
            </a:r>
            <a:br>
              <a:rPr lang="fr-FR"/>
            </a:br>
            <a:r>
              <a:rPr lang="fr-FR"/>
              <a:t>Mettre à l’arrière plan)</a:t>
            </a:r>
          </a:p>
        </p:txBody>
      </p:sp>
      <p:sp>
        <p:nvSpPr>
          <p:cNvPr id="2" name="Titre 1"/>
          <p:cNvSpPr>
            <a:spLocks noGrp="1"/>
          </p:cNvSpPr>
          <p:nvPr>
            <p:ph type="title" hasCustomPrompt="1"/>
          </p:nvPr>
        </p:nvSpPr>
        <p:spPr bwMode="gray">
          <a:xfrm>
            <a:off x="359999" y="984000"/>
            <a:ext cx="8424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396000" indent="-396000">
              <a:buFont typeface="+mj-lt"/>
              <a:buAutoNum type="arabicPeriod"/>
              <a:defRPr sz="3250"/>
            </a:lvl1pPr>
          </a:lstStyle>
          <a:p>
            <a:r>
              <a:rPr lang="fr-FR"/>
              <a:t>Titre</a:t>
            </a:r>
          </a:p>
        </p:txBody>
      </p:sp>
      <p:sp>
        <p:nvSpPr>
          <p:cNvPr id="3" name="Espace réservé de la date 2"/>
          <p:cNvSpPr>
            <a:spLocks noGrp="1"/>
          </p:cNvSpPr>
          <p:nvPr>
            <p:ph type="dt" sz="half" idx="10"/>
          </p:nvPr>
        </p:nvSpPr>
        <p:spPr bwMode="gray">
          <a:xfrm>
            <a:off x="7614000" y="6378000"/>
            <a:ext cx="1170000" cy="480000"/>
          </a:xfrm>
          <a:prstGeom prst="rect">
            <a:avLst/>
          </a:prstGeom>
        </p:spPr>
        <p:txBody>
          <a:bodyPr/>
          <a:lstStyle>
            <a:lvl1pPr>
              <a:defRPr/>
            </a:lvl1pPr>
          </a:lstStyle>
          <a:p>
            <a:pPr algn="r"/>
            <a:r>
              <a:rPr lang="fr-FR" cap="all">
                <a:solidFill>
                  <a:srgbClr val="000000"/>
                </a:solidFill>
              </a:rPr>
              <a:t>Septembre 2020</a:t>
            </a:r>
          </a:p>
        </p:txBody>
      </p:sp>
      <p:sp>
        <p:nvSpPr>
          <p:cNvPr id="4" name="Espace réservé du pied de page 3"/>
          <p:cNvSpPr>
            <a:spLocks noGrp="1"/>
          </p:cNvSpPr>
          <p:nvPr>
            <p:ph type="ftr" sz="quarter" idx="11"/>
          </p:nvPr>
        </p:nvSpPr>
        <p:spPr bwMode="gray">
          <a:xfrm>
            <a:off x="360000" y="6378000"/>
            <a:ext cx="5904000" cy="480000"/>
          </a:xfrm>
          <a:prstGeom prst="rect">
            <a:avLst/>
          </a:prstGeom>
        </p:spPr>
        <p:txBody>
          <a:bodyPr/>
          <a:lstStyle/>
          <a:p>
            <a:r>
              <a:rPr lang="fr-FR">
                <a:solidFill>
                  <a:srgbClr val="000000"/>
                </a:solidFill>
              </a:rPr>
              <a:t>Analyse de la déconcentration des décisions RH de l’Etat</a:t>
            </a:r>
          </a:p>
        </p:txBody>
      </p:sp>
      <p:sp>
        <p:nvSpPr>
          <p:cNvPr id="5" name="Espace réservé du numéro de diapositive 4"/>
          <p:cNvSpPr>
            <a:spLocks noGrp="1"/>
          </p:cNvSpPr>
          <p:nvPr>
            <p:ph type="sldNum" sz="quarter" idx="12"/>
          </p:nvPr>
        </p:nvSpPr>
        <p:spPr bwMode="gray">
          <a:xfrm>
            <a:off x="6264000" y="6378000"/>
            <a:ext cx="1350000" cy="480000"/>
          </a:xfrm>
          <a:prstGeom prst="rect">
            <a:avLst/>
          </a:prstGeom>
        </p:spPr>
        <p:txBody>
          <a:bodyPr/>
          <a:lstStyle/>
          <a:p>
            <a:fld id="{733122C9-A0B9-462F-8757-0847AD287B63}" type="slidenum">
              <a:rPr lang="fr-FR" smtClean="0">
                <a:solidFill>
                  <a:srgbClr val="000000"/>
                </a:solidFill>
              </a:rPr>
              <a:pPr/>
              <a:t>‹N°›</a:t>
            </a:fld>
            <a:endParaRPr lang="fr-FR">
              <a:solidFill>
                <a:srgbClr val="000000"/>
              </a:solidFill>
            </a:endParaRPr>
          </a:p>
        </p:txBody>
      </p:sp>
    </p:spTree>
    <p:extLst>
      <p:ext uri="{BB962C8B-B14F-4D97-AF65-F5344CB8AC3E}">
        <p14:creationId xmlns:p14="http://schemas.microsoft.com/office/powerpoint/2010/main" val="794059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a:xfrm>
            <a:off x="7614000" y="6378000"/>
            <a:ext cx="1170000" cy="480000"/>
          </a:xfrm>
          <a:prstGeom prst="rect">
            <a:avLst/>
          </a:prstGeom>
        </p:spPr>
        <p:txBody>
          <a:bodyPr/>
          <a:lstStyle>
            <a:lvl1pPr>
              <a:defRPr/>
            </a:lvl1pPr>
          </a:lstStyle>
          <a:p>
            <a:pPr algn="r"/>
            <a:r>
              <a:rPr lang="fr-FR" cap="all">
                <a:solidFill>
                  <a:srgbClr val="000000"/>
                </a:solidFill>
              </a:rPr>
              <a:t>Septembre 2020</a:t>
            </a:r>
          </a:p>
        </p:txBody>
      </p:sp>
      <p:sp>
        <p:nvSpPr>
          <p:cNvPr id="4" name="Espace réservé du pied de page 3"/>
          <p:cNvSpPr>
            <a:spLocks noGrp="1"/>
          </p:cNvSpPr>
          <p:nvPr>
            <p:ph type="ftr" sz="quarter" idx="11"/>
          </p:nvPr>
        </p:nvSpPr>
        <p:spPr bwMode="gray">
          <a:xfrm>
            <a:off x="360000" y="6378000"/>
            <a:ext cx="5904000" cy="480000"/>
          </a:xfrm>
          <a:prstGeom prst="rect">
            <a:avLst/>
          </a:prstGeom>
        </p:spPr>
        <p:txBody>
          <a:bodyPr/>
          <a:lstStyle/>
          <a:p>
            <a:r>
              <a:rPr lang="fr-FR">
                <a:solidFill>
                  <a:srgbClr val="000000"/>
                </a:solidFill>
              </a:rPr>
              <a:t>Analyse de la déconcentration des décisions RH de l’Etat</a:t>
            </a:r>
          </a:p>
        </p:txBody>
      </p:sp>
      <p:sp>
        <p:nvSpPr>
          <p:cNvPr id="5" name="Espace réservé du numéro de diapositive 4"/>
          <p:cNvSpPr>
            <a:spLocks noGrp="1"/>
          </p:cNvSpPr>
          <p:nvPr>
            <p:ph type="sldNum" sz="quarter" idx="12"/>
          </p:nvPr>
        </p:nvSpPr>
        <p:spPr bwMode="gray">
          <a:xfrm>
            <a:off x="6264000" y="6378000"/>
            <a:ext cx="1350000" cy="480000"/>
          </a:xfrm>
          <a:prstGeom prst="rect">
            <a:avLst/>
          </a:prstGeom>
        </p:spPr>
        <p:txBody>
          <a:bodyPr/>
          <a:lstStyle/>
          <a:p>
            <a:fld id="{733122C9-A0B9-462F-8757-0847AD287B63}" type="slidenum">
              <a:rPr lang="fr-FR" smtClean="0">
                <a:solidFill>
                  <a:srgbClr val="000000"/>
                </a:solidFill>
              </a:rPr>
              <a:pPr/>
              <a:t>‹N°›</a:t>
            </a:fld>
            <a:endParaRPr lang="fr-FR">
              <a:solidFill>
                <a:srgbClr val="000000"/>
              </a:solidFill>
            </a:endParaRPr>
          </a:p>
        </p:txBody>
      </p:sp>
      <p:sp>
        <p:nvSpPr>
          <p:cNvPr id="10" name="Espace réservé du texte 9"/>
          <p:cNvSpPr>
            <a:spLocks noGrp="1"/>
          </p:cNvSpPr>
          <p:nvPr>
            <p:ph type="body" sz="quarter" idx="13" hasCustomPrompt="1"/>
          </p:nvPr>
        </p:nvSpPr>
        <p:spPr bwMode="gray">
          <a:xfrm>
            <a:off x="3312000" y="240000"/>
            <a:ext cx="5472000" cy="480000"/>
          </a:xfrm>
          <a:prstGeom prst="rect">
            <a:avLst/>
          </a:prstGeom>
        </p:spPr>
        <p:txBody>
          <a:bodyPr/>
          <a:lstStyle>
            <a:lvl1pPr marL="108000" indent="-108000" algn="r">
              <a:spcAft>
                <a:spcPts val="0"/>
              </a:spcAft>
              <a:buFont typeface="+mj-lt"/>
              <a:buAutoNum type="arabicPeriod"/>
              <a:defRPr sz="750" b="1"/>
            </a:lvl1pPr>
            <a:lvl2pPr marL="108000" indent="-108000" algn="r">
              <a:spcBef>
                <a:spcPts val="0"/>
              </a:spcBef>
              <a:spcAft>
                <a:spcPts val="0"/>
              </a:spcAft>
              <a:buFont typeface="+mj-lt"/>
              <a:buAutoNum type="alphaLcPeriod"/>
              <a:defRPr sz="75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359999" y="2448000"/>
            <a:ext cx="2520000" cy="3432000"/>
          </a:xfrm>
          <a:prstGeom prst="rect">
            <a:avLst/>
          </a:prstGeo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3312000" y="2448000"/>
            <a:ext cx="2520000" cy="3432000"/>
          </a:xfrm>
          <a:prstGeom prst="rect">
            <a:avLst/>
          </a:prstGeo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6264000" y="2448000"/>
            <a:ext cx="2520000" cy="3432000"/>
          </a:xfrm>
          <a:prstGeom prst="rect">
            <a:avLst/>
          </a:prstGeo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1" name="Espace réservé du titre 1">
            <a:extLst>
              <a:ext uri="{FF2B5EF4-FFF2-40B4-BE49-F238E27FC236}">
                <a16:creationId xmlns:a16="http://schemas.microsoft.com/office/drawing/2014/main" id="{428EC7CA-2B71-4EEB-A46C-B31C03082ECC}"/>
              </a:ext>
            </a:extLst>
          </p:cNvPr>
          <p:cNvSpPr>
            <a:spLocks noGrp="1"/>
          </p:cNvSpPr>
          <p:nvPr>
            <p:ph type="title"/>
          </p:nvPr>
        </p:nvSpPr>
        <p:spPr bwMode="gray">
          <a:xfrm>
            <a:off x="359999" y="884788"/>
            <a:ext cx="8424000" cy="960000"/>
          </a:xfrm>
          <a:prstGeom prst="rect">
            <a:avLst/>
          </a:prstGeom>
        </p:spPr>
        <p:txBody>
          <a:bodyPr vert="horz" lIns="0" tIns="0" rIns="0" bIns="0" rtlCol="0" anchor="t" anchorCtr="0">
            <a:noAutofit/>
          </a:bodyPr>
          <a:lstStyle/>
          <a:p>
            <a:r>
              <a:rPr lang="fr-FR" noProof="0"/>
              <a:t>Titre</a:t>
            </a:r>
          </a:p>
        </p:txBody>
      </p:sp>
    </p:spTree>
    <p:extLst>
      <p:ext uri="{BB962C8B-B14F-4D97-AF65-F5344CB8AC3E}">
        <p14:creationId xmlns:p14="http://schemas.microsoft.com/office/powerpoint/2010/main" val="9570697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slideLayout" Target="../slideLayouts/slideLayout8.xml"/><Relationship Id="rId7" Type="http://schemas.openxmlformats.org/officeDocument/2006/relationships/vmlDrawing" Target="../drawings/vmlDrawing1.v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10" Type="http://schemas.openxmlformats.org/officeDocument/2006/relationships/image" Target="../media/image5.emf"/><Relationship Id="rId4" Type="http://schemas.openxmlformats.org/officeDocument/2006/relationships/slideLayout" Target="../slideLayouts/slideLayout9.xml"/><Relationship Id="rId9"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12" r:id="rId5"/>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C7FCB09C-8F4F-4F33-9E84-EE4BAB8AAA4C}"/>
              </a:ext>
            </a:extLst>
          </p:cNvPr>
          <p:cNvGraphicFramePr>
            <a:graphicFrameLocks noChangeAspect="1"/>
          </p:cNvGraphicFramePr>
          <p:nvPr userDrawn="1">
            <p:custDataLst>
              <p:tags r:id="rId8"/>
            </p:custDataLst>
          </p:nvPr>
        </p:nvGraphicFramePr>
        <p:xfrm>
          <a:off x="1588" y="2118"/>
          <a:ext cx="1588" cy="2117"/>
        </p:xfrm>
        <a:graphic>
          <a:graphicData uri="http://schemas.openxmlformats.org/presentationml/2006/ole">
            <mc:AlternateContent xmlns:mc="http://schemas.openxmlformats.org/markup-compatibility/2006">
              <mc:Choice xmlns:v="urn:schemas-microsoft-com:vml" Requires="v">
                <p:oleObj spid="_x0000_s1485" name="think-cell Slide" r:id="rId9" imgW="530" imgH="531" progId="TCLayout.ActiveDocument.1">
                  <p:embed/>
                </p:oleObj>
              </mc:Choice>
              <mc:Fallback>
                <p:oleObj name="think-cell Slide" r:id="rId9" imgW="530" imgH="531" progId="TCLayout.ActiveDocument.1">
                  <p:embed/>
                  <p:pic>
                    <p:nvPicPr>
                      <p:cNvPr id="0" name=""/>
                      <p:cNvPicPr/>
                      <p:nvPr/>
                    </p:nvPicPr>
                    <p:blipFill>
                      <a:blip r:embed="rId10"/>
                      <a:stretch>
                        <a:fillRect/>
                      </a:stretch>
                    </p:blipFill>
                    <p:spPr>
                      <a:xfrm>
                        <a:off x="1588" y="2118"/>
                        <a:ext cx="1588" cy="2117"/>
                      </a:xfrm>
                      <a:prstGeom prst="rect">
                        <a:avLst/>
                      </a:prstGeom>
                    </p:spPr>
                  </p:pic>
                </p:oleObj>
              </mc:Fallback>
            </mc:AlternateContent>
          </a:graphicData>
        </a:graphic>
      </p:graphicFrame>
    </p:spTree>
    <p:extLst>
      <p:ext uri="{BB962C8B-B14F-4D97-AF65-F5344CB8AC3E}">
        <p14:creationId xmlns:p14="http://schemas.microsoft.com/office/powerpoint/2010/main" val="121966038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Lst>
  <p:hf hdr="0"/>
  <p:txStyles>
    <p:titleStyle>
      <a:lvl1pPr algn="l" defTabSz="914400" rtl="0" eaLnBrk="1" latinLnBrk="0" hangingPunct="1">
        <a:lnSpc>
          <a:spcPct val="90000"/>
        </a:lnSpc>
        <a:spcBef>
          <a:spcPct val="0"/>
        </a:spcBef>
        <a:buNone/>
        <a:defRPr sz="16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re 1"/>
          <p:cNvSpPr>
            <a:spLocks noGrp="1"/>
          </p:cNvSpPr>
          <p:nvPr>
            <p:ph type="ctrTitle"/>
          </p:nvPr>
        </p:nvSpPr>
        <p:spPr bwMode="auto">
          <a:xfrm>
            <a:off x="522514" y="1800481"/>
            <a:ext cx="8098971" cy="404298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br>
              <a:rPr lang="fr-FR" dirty="0">
                <a:latin typeface="Marianne" panose="02000000000000000000" pitchFamily="2" charset="0"/>
              </a:rPr>
            </a:br>
            <a:br>
              <a:rPr lang="fr-FR" dirty="0">
                <a:latin typeface="Marianne" panose="02000000000000000000" pitchFamily="2" charset="0"/>
              </a:rPr>
            </a:br>
            <a:r>
              <a:rPr lang="fr-FR" sz="2800" b="1" dirty="0">
                <a:latin typeface="Marianne" panose="02000000000000000000" pitchFamily="2" charset="0"/>
              </a:rPr>
              <a:t>Jeux Olympiques et Paralympiques Paris 2024</a:t>
            </a:r>
            <a:br>
              <a:rPr lang="fr-FR" b="1" dirty="0">
                <a:latin typeface="Marianne" panose="02000000000000000000" pitchFamily="2" charset="0"/>
              </a:rPr>
            </a:br>
            <a:br>
              <a:rPr lang="fr-FR" b="1" dirty="0">
                <a:latin typeface="Marianne" panose="02000000000000000000" pitchFamily="2" charset="0"/>
              </a:rPr>
            </a:br>
            <a:r>
              <a:rPr lang="fr-FR" dirty="0">
                <a:latin typeface="Marianne" panose="02000000000000000000" pitchFamily="2" charset="0"/>
              </a:rPr>
              <a:t>- </a:t>
            </a:r>
            <a:br>
              <a:rPr lang="fr-FR" dirty="0">
                <a:latin typeface="Marianne" panose="02000000000000000000" pitchFamily="2" charset="0"/>
              </a:rPr>
            </a:br>
            <a:br>
              <a:rPr lang="fr-FR" dirty="0">
                <a:latin typeface="Marianne" panose="02000000000000000000" pitchFamily="2" charset="0"/>
              </a:rPr>
            </a:br>
            <a:r>
              <a:rPr lang="fr-FR" sz="2200" dirty="0">
                <a:latin typeface="Marianne" panose="02000000000000000000" pitchFamily="2" charset="0"/>
              </a:rPr>
              <a:t>Groupe de travail du 5 février 2024</a:t>
            </a:r>
            <a:endParaRPr lang="fr-FR" altLang="fr-FR" sz="2200" dirty="0">
              <a:latin typeface="Section-Bold" charset="0"/>
              <a:ea typeface="ＭＳ Ｐゴシック" panose="020B0600070205080204" pitchFamily="34" charset="-128"/>
            </a:endParaRPr>
          </a:p>
        </p:txBody>
      </p:sp>
      <p:sp>
        <p:nvSpPr>
          <p:cNvPr id="6" name="Sous-titre 2"/>
          <p:cNvSpPr txBox="1">
            <a:spLocks/>
          </p:cNvSpPr>
          <p:nvPr/>
        </p:nvSpPr>
        <p:spPr>
          <a:xfrm>
            <a:off x="1877717" y="3326674"/>
            <a:ext cx="5786437" cy="495300"/>
          </a:xfrm>
          <a:prstGeom prst="rect">
            <a:avLst/>
          </a:prstGeom>
        </p:spPr>
        <p:txBody>
          <a:bodyPr/>
          <a:lstStyle>
            <a:lvl1pPr marL="0" indent="0" algn="l" defTabSz="457200" rtl="0" eaLnBrk="1" fontAlgn="base" hangingPunct="1">
              <a:spcBef>
                <a:spcPct val="20000"/>
              </a:spcBef>
              <a:spcAft>
                <a:spcPct val="0"/>
              </a:spcAft>
              <a:buFont typeface="Arial" panose="020B0604020202020204" pitchFamily="34" charset="0"/>
              <a:buNone/>
              <a:defRPr sz="1600" b="0" i="0" kern="1200">
                <a:solidFill>
                  <a:schemeClr val="tx1"/>
                </a:solidFill>
                <a:latin typeface="Section-Medium"/>
                <a:ea typeface="ＭＳ Ｐゴシック" charset="-128"/>
                <a:cs typeface="Section-Medium"/>
              </a:defRPr>
            </a:lvl1pPr>
            <a:lvl2pPr marL="457200" indent="0" algn="ctr" defTabSz="457200" rtl="0" eaLnBrk="1" fontAlgn="base" hangingPunct="1">
              <a:spcBef>
                <a:spcPct val="20000"/>
              </a:spcBef>
              <a:spcAft>
                <a:spcPct val="0"/>
              </a:spcAft>
              <a:buFont typeface="Arial" panose="020B0604020202020204" pitchFamily="34" charset="0"/>
              <a:buNone/>
              <a:defRPr sz="2800" kern="1200">
                <a:solidFill>
                  <a:schemeClr val="tx1">
                    <a:tint val="75000"/>
                  </a:schemeClr>
                </a:solidFill>
                <a:latin typeface="+mn-lt"/>
                <a:ea typeface="ＭＳ Ｐゴシック" charset="-128"/>
                <a:cs typeface="+mn-cs"/>
              </a:defRPr>
            </a:lvl2pPr>
            <a:lvl3pPr marL="914400" indent="0" algn="ctr" defTabSz="457200" rtl="0" eaLnBrk="1" fontAlgn="base" hangingPunct="1">
              <a:spcBef>
                <a:spcPct val="20000"/>
              </a:spcBef>
              <a:spcAft>
                <a:spcPct val="0"/>
              </a:spcAft>
              <a:buFont typeface="Arial" panose="020B0604020202020204" pitchFamily="34" charset="0"/>
              <a:buNone/>
              <a:defRPr sz="2400" kern="1200">
                <a:solidFill>
                  <a:schemeClr val="tx1">
                    <a:tint val="75000"/>
                  </a:schemeClr>
                </a:solidFill>
                <a:latin typeface="+mn-lt"/>
                <a:ea typeface="ＭＳ Ｐゴシック" charset="-128"/>
                <a:cs typeface="+mn-cs"/>
              </a:defRPr>
            </a:lvl3pPr>
            <a:lvl4pPr marL="1371600" indent="0" algn="ctr" defTabSz="457200" rtl="0" eaLnBrk="1" fontAlgn="base" hangingPunct="1">
              <a:spcBef>
                <a:spcPct val="20000"/>
              </a:spcBef>
              <a:spcAft>
                <a:spcPct val="0"/>
              </a:spcAft>
              <a:buFont typeface="Arial" panose="020B0604020202020204" pitchFamily="34" charset="0"/>
              <a:buNone/>
              <a:defRPr sz="2000" kern="1200">
                <a:solidFill>
                  <a:schemeClr val="tx1">
                    <a:tint val="75000"/>
                  </a:schemeClr>
                </a:solidFill>
                <a:latin typeface="+mn-lt"/>
                <a:ea typeface="ＭＳ Ｐゴシック" charset="-128"/>
                <a:cs typeface="+mn-cs"/>
              </a:defRPr>
            </a:lvl4pPr>
            <a:lvl5pPr marL="1828800" indent="0" algn="ctr" defTabSz="457200" rtl="0" eaLnBrk="1" fontAlgn="base" hangingPunct="1">
              <a:spcBef>
                <a:spcPct val="20000"/>
              </a:spcBef>
              <a:spcAft>
                <a:spcPct val="0"/>
              </a:spcAft>
              <a:buFont typeface="Arial" panose="020B0604020202020204" pitchFamily="34" charset="0"/>
              <a:buNone/>
              <a:defRPr sz="2000" kern="1200">
                <a:solidFill>
                  <a:schemeClr val="tx1">
                    <a:tint val="75000"/>
                  </a:schemeClr>
                </a:solidFill>
                <a:latin typeface="+mn-lt"/>
                <a:ea typeface="ＭＳ Ｐゴシック" charset="-128"/>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ctr" fontAlgn="auto">
              <a:spcAft>
                <a:spcPts val="0"/>
              </a:spcAft>
              <a:defRPr/>
            </a:pPr>
            <a:endParaRPr lang="fr-FR" dirty="0">
              <a:ea typeface="+mn-ea"/>
              <a:cs typeface="+mn-cs"/>
            </a:endParaRPr>
          </a:p>
        </p:txBody>
      </p:sp>
    </p:spTree>
    <p:extLst>
      <p:ext uri="{BB962C8B-B14F-4D97-AF65-F5344CB8AC3E}">
        <p14:creationId xmlns:p14="http://schemas.microsoft.com/office/powerpoint/2010/main" val="2391413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56948" y="1796140"/>
            <a:ext cx="7288567" cy="3539430"/>
          </a:xfrm>
          <a:prstGeom prst="rect">
            <a:avLst/>
          </a:prstGeom>
        </p:spPr>
        <p:txBody>
          <a:bodyPr wrap="square">
            <a:spAutoFit/>
          </a:bodyPr>
          <a:lstStyle/>
          <a:p>
            <a:pPr algn="ctr"/>
            <a:r>
              <a:rPr lang="fr-FR" sz="2000" b="1" dirty="0">
                <a:latin typeface="+mn-lt"/>
              </a:rPr>
              <a:t>Ordre du jour</a:t>
            </a:r>
          </a:p>
          <a:p>
            <a:pPr algn="ctr"/>
            <a:endParaRPr lang="fr-FR" sz="1600" b="1" dirty="0">
              <a:latin typeface="+mn-lt"/>
            </a:endParaRPr>
          </a:p>
          <a:p>
            <a:pPr marL="457200" indent="-457200">
              <a:buFont typeface="Arial" panose="020B0604020202020204" pitchFamily="34" charset="0"/>
              <a:buChar char="•"/>
            </a:pPr>
            <a:endParaRPr lang="fr-FR" sz="1600" b="1" dirty="0">
              <a:latin typeface="+mn-lt"/>
            </a:endParaRPr>
          </a:p>
          <a:p>
            <a:endParaRPr lang="fr-FR" sz="1600" b="1" dirty="0">
              <a:latin typeface="+mn-lt"/>
            </a:endParaRPr>
          </a:p>
          <a:p>
            <a:pPr marL="342900" lvl="0" indent="-342900">
              <a:buFont typeface="+mj-lt"/>
              <a:buAutoNum type="arabicPeriod"/>
            </a:pPr>
            <a:r>
              <a:rPr lang="fr-FR" sz="2000" dirty="0">
                <a:latin typeface="Calibri" panose="020F0502020204030204" pitchFamily="34" charset="0"/>
                <a:ea typeface="Times New Roman" panose="02020603050405020304" pitchFamily="18" charset="0"/>
              </a:rPr>
              <a:t>Point sur le</a:t>
            </a:r>
            <a:r>
              <a:rPr lang="fr-FR" sz="2000" dirty="0">
                <a:effectLst/>
                <a:latin typeface="Calibri" panose="020F0502020204030204" pitchFamily="34" charset="0"/>
                <a:ea typeface="Times New Roman" panose="02020603050405020304" pitchFamily="18" charset="0"/>
              </a:rPr>
              <a:t> dialogue social</a:t>
            </a:r>
            <a:endParaRPr lang="fr-FR" sz="2000" dirty="0">
              <a:effectLst/>
              <a:latin typeface="Calibri" panose="020F0502020204030204" pitchFamily="34" charset="0"/>
              <a:ea typeface="Calibri" panose="020F0502020204030204" pitchFamily="34" charset="0"/>
            </a:endParaRPr>
          </a:p>
          <a:p>
            <a:pPr marL="342900" indent="-342900">
              <a:buFont typeface="+mj-lt"/>
              <a:buAutoNum type="arabicPeriod"/>
            </a:pPr>
            <a:endParaRPr lang="fr-FR" sz="20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fr-FR" sz="2000" dirty="0">
                <a:latin typeface="Calibri" panose="020F0502020204030204" pitchFamily="34" charset="0"/>
                <a:ea typeface="Times New Roman" panose="02020603050405020304" pitchFamily="18" charset="0"/>
              </a:rPr>
              <a:t>O</a:t>
            </a:r>
            <a:r>
              <a:rPr lang="fr-FR" sz="2000" dirty="0">
                <a:effectLst/>
                <a:latin typeface="Calibri" panose="020F0502020204030204" pitchFamily="34" charset="0"/>
                <a:ea typeface="Times New Roman" panose="02020603050405020304" pitchFamily="18" charset="0"/>
              </a:rPr>
              <a:t>rganisation du travail pendant les JOP</a:t>
            </a:r>
            <a:endParaRPr lang="fr-FR" sz="2000" dirty="0">
              <a:effectLst/>
              <a:latin typeface="Calibri" panose="020F0502020204030204" pitchFamily="34" charset="0"/>
              <a:ea typeface="Calibri" panose="020F0502020204030204" pitchFamily="34" charset="0"/>
            </a:endParaRPr>
          </a:p>
          <a:p>
            <a:pPr marL="342900" indent="-342900">
              <a:buFont typeface="+mj-lt"/>
              <a:buAutoNum type="arabicPeriod"/>
            </a:pPr>
            <a:endParaRPr lang="fr-FR" sz="20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fr-FR" sz="2000" dirty="0">
                <a:effectLst/>
                <a:latin typeface="Calibri" panose="020F0502020204030204" pitchFamily="34" charset="0"/>
                <a:ea typeface="Times New Roman" panose="02020603050405020304" pitchFamily="18" charset="0"/>
              </a:rPr>
              <a:t>Action sociale </a:t>
            </a:r>
            <a:endParaRPr lang="fr-FR" sz="2000" dirty="0">
              <a:effectLst/>
              <a:latin typeface="Calibri" panose="020F0502020204030204" pitchFamily="34" charset="0"/>
              <a:ea typeface="Calibri" panose="020F0502020204030204" pitchFamily="34" charset="0"/>
            </a:endParaRPr>
          </a:p>
          <a:p>
            <a:pPr marL="342900" indent="-342900">
              <a:buFont typeface="+mj-lt"/>
              <a:buAutoNum type="arabicPeriod"/>
            </a:pPr>
            <a:endParaRPr lang="fr-FR" sz="20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fr-FR" sz="2000" dirty="0">
                <a:latin typeface="Calibri" panose="020F0502020204030204" pitchFamily="34" charset="0"/>
                <a:ea typeface="Times New Roman" panose="02020603050405020304" pitchFamily="18" charset="0"/>
              </a:rPr>
              <a:t>Indemnisation</a:t>
            </a:r>
            <a:r>
              <a:rPr lang="fr-FR" sz="2000" dirty="0">
                <a:effectLst/>
                <a:latin typeface="Calibri" panose="020F0502020204030204" pitchFamily="34" charset="0"/>
                <a:ea typeface="Times New Roman" panose="02020603050405020304" pitchFamily="18" charset="0"/>
              </a:rPr>
              <a:t> des agents mobilisés </a:t>
            </a:r>
            <a:r>
              <a:rPr lang="fr-FR" sz="2000" dirty="0">
                <a:effectLst/>
                <a:latin typeface="Calibri" panose="020F0502020204030204" pitchFamily="34" charset="0"/>
                <a:ea typeface="Calibri" panose="020F0502020204030204" pitchFamily="34" charset="0"/>
              </a:rPr>
              <a:t> </a:t>
            </a:r>
          </a:p>
          <a:p>
            <a:endParaRPr lang="fr-FR" sz="1600" b="1" dirty="0">
              <a:latin typeface="+mn-lt"/>
            </a:endParaRPr>
          </a:p>
        </p:txBody>
      </p:sp>
    </p:spTree>
    <p:extLst>
      <p:ext uri="{BB962C8B-B14F-4D97-AF65-F5344CB8AC3E}">
        <p14:creationId xmlns:p14="http://schemas.microsoft.com/office/powerpoint/2010/main" val="2934122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99070" y="1326916"/>
            <a:ext cx="7644714" cy="246221"/>
          </a:xfrm>
          <a:prstGeom prst="rect">
            <a:avLst/>
          </a:prstGeom>
          <a:noFill/>
        </p:spPr>
        <p:txBody>
          <a:bodyPr wrap="square" rtlCol="0">
            <a:spAutoFit/>
          </a:bodyPr>
          <a:lstStyle/>
          <a:p>
            <a:pPr algn="just"/>
            <a:r>
              <a:rPr lang="fr-FR" sz="1000" dirty="0">
                <a:latin typeface="+mn-lt"/>
              </a:rPr>
              <a:t> </a:t>
            </a:r>
          </a:p>
        </p:txBody>
      </p:sp>
      <p:sp>
        <p:nvSpPr>
          <p:cNvPr id="21" name="Rectangle à coins arrondis 20"/>
          <p:cNvSpPr/>
          <p:nvPr/>
        </p:nvSpPr>
        <p:spPr>
          <a:xfrm>
            <a:off x="583195" y="1508656"/>
            <a:ext cx="8229600" cy="322526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fr-FR" sz="2200" b="1" dirty="0"/>
              <a:t>1. Point sur le dialogue social</a:t>
            </a:r>
          </a:p>
        </p:txBody>
      </p:sp>
    </p:spTree>
    <p:extLst>
      <p:ext uri="{BB962C8B-B14F-4D97-AF65-F5344CB8AC3E}">
        <p14:creationId xmlns:p14="http://schemas.microsoft.com/office/powerpoint/2010/main" val="1723281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Espace réservé du contenu 2">
            <a:extLst>
              <a:ext uri="{FF2B5EF4-FFF2-40B4-BE49-F238E27FC236}">
                <a16:creationId xmlns:a16="http://schemas.microsoft.com/office/drawing/2014/main" id="{BEFCA625-8466-4B99-B185-34562361FBA9}"/>
              </a:ext>
            </a:extLst>
          </p:cNvPr>
          <p:cNvSpPr>
            <a:spLocks noGrp="1"/>
          </p:cNvSpPr>
          <p:nvPr>
            <p:ph idx="1"/>
          </p:nvPr>
        </p:nvSpPr>
        <p:spPr>
          <a:xfrm>
            <a:off x="421543" y="680352"/>
            <a:ext cx="8229600" cy="360928"/>
          </a:xfrm>
        </p:spPr>
        <p:style>
          <a:lnRef idx="1">
            <a:schemeClr val="accent1"/>
          </a:lnRef>
          <a:fillRef idx="3">
            <a:schemeClr val="accent1"/>
          </a:fillRef>
          <a:effectRef idx="2">
            <a:schemeClr val="accent1"/>
          </a:effectRef>
          <a:fontRef idx="minor">
            <a:schemeClr val="lt1"/>
          </a:fontRef>
        </p:style>
        <p:txBody>
          <a:bodyPr/>
          <a:lstStyle/>
          <a:p>
            <a:pPr algn="ctr"/>
            <a:r>
              <a:rPr lang="fr-FR" sz="1600" dirty="0"/>
              <a:t>Organisation du dialogue social</a:t>
            </a:r>
          </a:p>
        </p:txBody>
      </p:sp>
      <p:sp>
        <p:nvSpPr>
          <p:cNvPr id="2" name="ZoneTexte 1">
            <a:extLst>
              <a:ext uri="{FF2B5EF4-FFF2-40B4-BE49-F238E27FC236}">
                <a16:creationId xmlns:a16="http://schemas.microsoft.com/office/drawing/2014/main" id="{9946F7BA-B051-46A9-80CF-D0E49ECFF853}"/>
              </a:ext>
            </a:extLst>
          </p:cNvPr>
          <p:cNvSpPr txBox="1"/>
          <p:nvPr/>
        </p:nvSpPr>
        <p:spPr>
          <a:xfrm>
            <a:off x="1367404" y="1703912"/>
            <a:ext cx="6907817" cy="3293209"/>
          </a:xfrm>
          <a:prstGeom prst="rect">
            <a:avLst/>
          </a:prstGeom>
          <a:noFill/>
        </p:spPr>
        <p:txBody>
          <a:bodyPr wrap="square" rtlCol="0">
            <a:spAutoFit/>
          </a:bodyPr>
          <a:lstStyle/>
          <a:p>
            <a:pPr algn="just"/>
            <a:r>
              <a:rPr lang="fr-FR" sz="1600" dirty="0">
                <a:latin typeface="+mn-lt"/>
              </a:rPr>
              <a:t>Au niveau national, sur les trois versants (CCFP)</a:t>
            </a:r>
          </a:p>
          <a:p>
            <a:pPr algn="just"/>
            <a:endParaRPr lang="fr-FR" sz="1600" dirty="0">
              <a:latin typeface="+mn-lt"/>
            </a:endParaRPr>
          </a:p>
          <a:p>
            <a:pPr algn="just"/>
            <a:r>
              <a:rPr lang="fr-FR" sz="1600" dirty="0">
                <a:latin typeface="+mn-lt"/>
              </a:rPr>
              <a:t>Dans les ministères, collectivités et établissements hospitaliers concernés par l’organisation des Jeux.</a:t>
            </a:r>
          </a:p>
          <a:p>
            <a:pPr algn="just"/>
            <a:endParaRPr lang="fr-FR" sz="1600" dirty="0">
              <a:latin typeface="+mn-lt"/>
            </a:endParaRPr>
          </a:p>
          <a:p>
            <a:pPr algn="just"/>
            <a:r>
              <a:rPr lang="fr-FR" sz="1600" dirty="0">
                <a:latin typeface="+mn-lt"/>
              </a:rPr>
              <a:t>Dans les ministères, un dialogue social engagé au niveau central et au niveau local </a:t>
            </a:r>
          </a:p>
          <a:p>
            <a:pPr algn="just"/>
            <a:endParaRPr lang="fr-FR" sz="1600" b="1" dirty="0">
              <a:latin typeface="+mn-lt"/>
            </a:endParaRPr>
          </a:p>
          <a:p>
            <a:pPr algn="just"/>
            <a:r>
              <a:rPr lang="fr-FR" sz="1600" dirty="0">
                <a:latin typeface="+mn-lt"/>
              </a:rPr>
              <a:t>Plan de maintien d’activité élaborés dans tous les ministères </a:t>
            </a:r>
          </a:p>
          <a:p>
            <a:pPr algn="just"/>
            <a:endParaRPr lang="fr-FR" sz="1600" dirty="0">
              <a:latin typeface="+mn-lt"/>
            </a:endParaRPr>
          </a:p>
          <a:p>
            <a:pPr algn="just"/>
            <a:r>
              <a:rPr lang="fr-FR" sz="1600" dirty="0">
                <a:latin typeface="+mn-lt"/>
              </a:rPr>
              <a:t>Déclinaison au niveau local et déconcentré pour la mise en œuvre des mesures d’organisation (congés, cycles horaires, permanences et astreintes etc.)</a:t>
            </a:r>
            <a:endParaRPr lang="fr-FR" sz="1800" dirty="0"/>
          </a:p>
        </p:txBody>
      </p:sp>
      <p:sp>
        <p:nvSpPr>
          <p:cNvPr id="7" name="Flèche : droite 6">
            <a:extLst>
              <a:ext uri="{FF2B5EF4-FFF2-40B4-BE49-F238E27FC236}">
                <a16:creationId xmlns:a16="http://schemas.microsoft.com/office/drawing/2014/main" id="{7C6CED00-A6BC-40AF-A460-D46EF855263D}"/>
              </a:ext>
            </a:extLst>
          </p:cNvPr>
          <p:cNvSpPr/>
          <p:nvPr/>
        </p:nvSpPr>
        <p:spPr>
          <a:xfrm>
            <a:off x="411057" y="1714645"/>
            <a:ext cx="910205" cy="36092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Flèche : droite 19">
            <a:extLst>
              <a:ext uri="{FF2B5EF4-FFF2-40B4-BE49-F238E27FC236}">
                <a16:creationId xmlns:a16="http://schemas.microsoft.com/office/drawing/2014/main" id="{EBE380A1-3D2E-4FD6-A561-F3CC39059598}"/>
              </a:ext>
            </a:extLst>
          </p:cNvPr>
          <p:cNvSpPr/>
          <p:nvPr/>
        </p:nvSpPr>
        <p:spPr>
          <a:xfrm>
            <a:off x="411057" y="2321252"/>
            <a:ext cx="910205" cy="36092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1" name="Flèche : droite 20">
            <a:extLst>
              <a:ext uri="{FF2B5EF4-FFF2-40B4-BE49-F238E27FC236}">
                <a16:creationId xmlns:a16="http://schemas.microsoft.com/office/drawing/2014/main" id="{09CA45A9-3F41-477F-967F-352243DA5A89}"/>
              </a:ext>
            </a:extLst>
          </p:cNvPr>
          <p:cNvSpPr/>
          <p:nvPr/>
        </p:nvSpPr>
        <p:spPr>
          <a:xfrm>
            <a:off x="411057" y="3046057"/>
            <a:ext cx="910205" cy="36092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2" name="Flèche : droite 21">
            <a:extLst>
              <a:ext uri="{FF2B5EF4-FFF2-40B4-BE49-F238E27FC236}">
                <a16:creationId xmlns:a16="http://schemas.microsoft.com/office/drawing/2014/main" id="{FEF105CE-72BF-4CD6-BAE3-767A2B253D23}"/>
              </a:ext>
            </a:extLst>
          </p:cNvPr>
          <p:cNvSpPr/>
          <p:nvPr/>
        </p:nvSpPr>
        <p:spPr>
          <a:xfrm>
            <a:off x="421543" y="3629291"/>
            <a:ext cx="910205" cy="36092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Flèche : droite 8">
            <a:extLst>
              <a:ext uri="{FF2B5EF4-FFF2-40B4-BE49-F238E27FC236}">
                <a16:creationId xmlns:a16="http://schemas.microsoft.com/office/drawing/2014/main" id="{51D46F25-007B-4400-BEAE-7760FFBC2710}"/>
              </a:ext>
            </a:extLst>
          </p:cNvPr>
          <p:cNvSpPr/>
          <p:nvPr/>
        </p:nvSpPr>
        <p:spPr>
          <a:xfrm>
            <a:off x="411056" y="4321535"/>
            <a:ext cx="910205" cy="36092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59933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9">
            <a:extLst>
              <a:ext uri="{FF2B5EF4-FFF2-40B4-BE49-F238E27FC236}">
                <a16:creationId xmlns:a16="http://schemas.microsoft.com/office/drawing/2014/main" id="{FA02D969-DB9B-4E63-B8CD-944684533319}"/>
              </a:ext>
            </a:extLst>
          </p:cNvPr>
          <p:cNvGraphicFramePr>
            <a:graphicFrameLocks noGrp="1"/>
          </p:cNvGraphicFramePr>
          <p:nvPr>
            <p:extLst>
              <p:ext uri="{D42A27DB-BD31-4B8C-83A1-F6EECF244321}">
                <p14:modId xmlns:p14="http://schemas.microsoft.com/office/powerpoint/2010/main" val="2671128151"/>
              </p:ext>
            </p:extLst>
          </p:nvPr>
        </p:nvGraphicFramePr>
        <p:xfrm>
          <a:off x="457200" y="320037"/>
          <a:ext cx="8300905" cy="6300307"/>
        </p:xfrm>
        <a:graphic>
          <a:graphicData uri="http://schemas.openxmlformats.org/drawingml/2006/table">
            <a:tbl>
              <a:tblPr firstRow="1" firstCol="1" bandRow="1">
                <a:tableStyleId>{5C22544A-7EE6-4342-B048-85BDC9FD1C3A}</a:tableStyleId>
              </a:tblPr>
              <a:tblGrid>
                <a:gridCol w="1602707">
                  <a:extLst>
                    <a:ext uri="{9D8B030D-6E8A-4147-A177-3AD203B41FA5}">
                      <a16:colId xmlns:a16="http://schemas.microsoft.com/office/drawing/2014/main" val="101410259"/>
                    </a:ext>
                  </a:extLst>
                </a:gridCol>
                <a:gridCol w="3349099">
                  <a:extLst>
                    <a:ext uri="{9D8B030D-6E8A-4147-A177-3AD203B41FA5}">
                      <a16:colId xmlns:a16="http://schemas.microsoft.com/office/drawing/2014/main" val="2992710316"/>
                    </a:ext>
                  </a:extLst>
                </a:gridCol>
                <a:gridCol w="3349099">
                  <a:extLst>
                    <a:ext uri="{9D8B030D-6E8A-4147-A177-3AD203B41FA5}">
                      <a16:colId xmlns:a16="http://schemas.microsoft.com/office/drawing/2014/main" val="2368334236"/>
                    </a:ext>
                  </a:extLst>
                </a:gridCol>
              </a:tblGrid>
              <a:tr h="161846">
                <a:tc>
                  <a:txBody>
                    <a:bodyPr/>
                    <a:lstStyle/>
                    <a:p>
                      <a:pPr algn="ctr">
                        <a:lnSpc>
                          <a:spcPct val="115000"/>
                        </a:lnSpc>
                      </a:pPr>
                      <a:r>
                        <a:rPr lang="fr-FR" sz="700">
                          <a:effectLst/>
                        </a:rPr>
                        <a:t>Ministère</a:t>
                      </a:r>
                      <a:endParaRPr lang="fr-FR" sz="70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Instances</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Dates et thématiques </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2953184359"/>
                  </a:ext>
                </a:extLst>
              </a:tr>
              <a:tr h="161846">
                <a:tc rowSpan="4">
                  <a:txBody>
                    <a:bodyPr/>
                    <a:lstStyle/>
                    <a:p>
                      <a:pPr algn="ctr">
                        <a:lnSpc>
                          <a:spcPct val="115000"/>
                        </a:lnSpc>
                      </a:pPr>
                      <a:r>
                        <a:rPr lang="fr-FR" sz="700">
                          <a:effectLst/>
                        </a:rPr>
                        <a:t>Ministère de la Justice</a:t>
                      </a:r>
                      <a:endParaRPr lang="fr-FR" sz="70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CSAM de lancement</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19 octobre 2023</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389464808"/>
                  </a:ext>
                </a:extLst>
              </a:tr>
              <a:tr h="161846">
                <a:tc vMerge="1">
                  <a:txBody>
                    <a:bodyPr/>
                    <a:lstStyle/>
                    <a:p>
                      <a:endParaRPr lang="fr-FR"/>
                    </a:p>
                  </a:txBody>
                  <a:tcPr/>
                </a:tc>
                <a:tc>
                  <a:txBody>
                    <a:bodyPr/>
                    <a:lstStyle/>
                    <a:p>
                      <a:pPr algn="ctr">
                        <a:lnSpc>
                          <a:spcPct val="115000"/>
                        </a:lnSpc>
                      </a:pPr>
                      <a:r>
                        <a:rPr lang="fr-FR" sz="700" dirty="0">
                          <a:effectLst/>
                        </a:rPr>
                        <a:t>Groupe de travail</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Octobre – décembre 2023</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634833538"/>
                  </a:ext>
                </a:extLst>
              </a:tr>
              <a:tr h="161846">
                <a:tc vMerge="1">
                  <a:txBody>
                    <a:bodyPr/>
                    <a:lstStyle/>
                    <a:p>
                      <a:endParaRPr lang="fr-FR"/>
                    </a:p>
                  </a:txBody>
                  <a:tcPr/>
                </a:tc>
                <a:tc>
                  <a:txBody>
                    <a:bodyPr/>
                    <a:lstStyle/>
                    <a:p>
                      <a:pPr algn="ctr">
                        <a:lnSpc>
                          <a:spcPct val="115000"/>
                        </a:lnSpc>
                      </a:pPr>
                      <a:r>
                        <a:rPr lang="fr-FR" sz="700" dirty="0">
                          <a:effectLst/>
                        </a:rPr>
                        <a:t>CSAM de présentation</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5 décembre 2023 - 31 janvier 2024 - 13 février 2024 </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1311113136"/>
                  </a:ext>
                </a:extLst>
              </a:tr>
              <a:tr h="338894">
                <a:tc vMerge="1">
                  <a:txBody>
                    <a:bodyPr/>
                    <a:lstStyle/>
                    <a:p>
                      <a:endParaRPr lang="fr-FR"/>
                    </a:p>
                  </a:txBody>
                  <a:tcPr/>
                </a:tc>
                <a:tc>
                  <a:txBody>
                    <a:bodyPr/>
                    <a:lstStyle/>
                    <a:p>
                      <a:pPr algn="ctr">
                        <a:lnSpc>
                          <a:spcPct val="115000"/>
                        </a:lnSpc>
                      </a:pPr>
                      <a:r>
                        <a:rPr lang="fr-FR" sz="700" dirty="0">
                          <a:effectLst/>
                        </a:rPr>
                        <a:t>CSA Adm</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1</a:t>
                      </a:r>
                      <a:r>
                        <a:rPr lang="fr-FR" sz="700" baseline="30000" dirty="0">
                          <a:effectLst/>
                        </a:rPr>
                        <a:t>er</a:t>
                      </a:r>
                      <a:r>
                        <a:rPr lang="fr-FR" sz="700" dirty="0">
                          <a:effectLst/>
                        </a:rPr>
                        <a:t> février 2024 présentation d’un document précis sur l’activité prévisionnelle par juridiction </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1469591397"/>
                  </a:ext>
                </a:extLst>
              </a:tr>
              <a:tr h="338894">
                <a:tc>
                  <a:txBody>
                    <a:bodyPr/>
                    <a:lstStyle/>
                    <a:p>
                      <a:pPr algn="ctr">
                        <a:lnSpc>
                          <a:spcPct val="115000"/>
                        </a:lnSpc>
                      </a:pPr>
                      <a:r>
                        <a:rPr lang="fr-FR" sz="700" dirty="0">
                          <a:effectLst/>
                        </a:rPr>
                        <a:t>MTECT</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CSAM d’information</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17 octobre 2023 - Décembre 2023 - Janvier 2024</a:t>
                      </a:r>
                    </a:p>
                    <a:p>
                      <a:pPr algn="ctr">
                        <a:lnSpc>
                          <a:spcPct val="115000"/>
                        </a:lnSpc>
                      </a:pPr>
                      <a:r>
                        <a:rPr lang="fr-FR" sz="700" dirty="0">
                          <a:effectLst/>
                        </a:rPr>
                        <a:t>14 mars 2024 questions temps de travail et rémunération JOP </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1069304517"/>
                  </a:ext>
                </a:extLst>
              </a:tr>
              <a:tr h="161846">
                <a:tc rowSpan="4">
                  <a:txBody>
                    <a:bodyPr/>
                    <a:lstStyle/>
                    <a:p>
                      <a:pPr algn="ctr">
                        <a:lnSpc>
                          <a:spcPct val="115000"/>
                        </a:lnSpc>
                      </a:pPr>
                      <a:r>
                        <a:rPr lang="fr-FR" sz="700" dirty="0">
                          <a:effectLst/>
                        </a:rPr>
                        <a:t>Ministère de l’agriculture et de la souveraineté alimentaire</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CSAM d’information</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a:effectLst/>
                        </a:rPr>
                        <a:t>27 septembre 2023</a:t>
                      </a:r>
                      <a:endParaRPr lang="fr-FR" sz="70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2846007687"/>
                  </a:ext>
                </a:extLst>
              </a:tr>
              <a:tr h="161846">
                <a:tc vMerge="1">
                  <a:txBody>
                    <a:bodyPr/>
                    <a:lstStyle/>
                    <a:p>
                      <a:endParaRPr lang="fr-FR"/>
                    </a:p>
                  </a:txBody>
                  <a:tcPr/>
                </a:tc>
                <a:tc>
                  <a:txBody>
                    <a:bodyPr/>
                    <a:lstStyle/>
                    <a:p>
                      <a:pPr algn="ctr">
                        <a:lnSpc>
                          <a:spcPct val="115000"/>
                        </a:lnSpc>
                      </a:pPr>
                      <a:r>
                        <a:rPr lang="fr-FR" sz="700">
                          <a:effectLst/>
                        </a:rPr>
                        <a:t>CSA AC </a:t>
                      </a:r>
                      <a:endParaRPr lang="fr-FR" sz="70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a:effectLst/>
                        </a:rPr>
                        <a:t>24 novembre questions diverses en lien avec les JOPs</a:t>
                      </a:r>
                      <a:endParaRPr lang="fr-FR" sz="70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734582487"/>
                  </a:ext>
                </a:extLst>
              </a:tr>
              <a:tr h="161846">
                <a:tc vMerge="1">
                  <a:txBody>
                    <a:bodyPr/>
                    <a:lstStyle/>
                    <a:p>
                      <a:endParaRPr lang="fr-FR"/>
                    </a:p>
                  </a:txBody>
                  <a:tcPr/>
                </a:tc>
                <a:tc>
                  <a:txBody>
                    <a:bodyPr/>
                    <a:lstStyle/>
                    <a:p>
                      <a:pPr algn="ctr">
                        <a:lnSpc>
                          <a:spcPct val="115000"/>
                        </a:lnSpc>
                      </a:pPr>
                      <a:r>
                        <a:rPr lang="fr-FR" sz="700">
                          <a:effectLst/>
                        </a:rPr>
                        <a:t>Point d’étape </a:t>
                      </a:r>
                      <a:endParaRPr lang="fr-FR" sz="70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a:effectLst/>
                        </a:rPr>
                        <a:t>14 décembre 2023 </a:t>
                      </a:r>
                      <a:endParaRPr lang="fr-FR" sz="70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3839886932"/>
                  </a:ext>
                </a:extLst>
              </a:tr>
              <a:tr h="161846">
                <a:tc vMerge="1">
                  <a:txBody>
                    <a:bodyPr/>
                    <a:lstStyle/>
                    <a:p>
                      <a:endParaRPr lang="fr-FR"/>
                    </a:p>
                  </a:txBody>
                  <a:tcPr/>
                </a:tc>
                <a:tc>
                  <a:txBody>
                    <a:bodyPr/>
                    <a:lstStyle/>
                    <a:p>
                      <a:pPr algn="ctr">
                        <a:lnSpc>
                          <a:spcPct val="115000"/>
                        </a:lnSpc>
                      </a:pPr>
                      <a:r>
                        <a:rPr lang="fr-FR" sz="700" dirty="0">
                          <a:effectLst/>
                        </a:rPr>
                        <a:t>CSAM</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a:effectLst/>
                        </a:rPr>
                        <a:t>20 décembre 2023 organisation des congés, modalités de télétravail </a:t>
                      </a:r>
                      <a:endParaRPr lang="fr-FR" sz="70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3954399806"/>
                  </a:ext>
                </a:extLst>
              </a:tr>
              <a:tr h="161846">
                <a:tc rowSpan="4">
                  <a:txBody>
                    <a:bodyPr/>
                    <a:lstStyle/>
                    <a:p>
                      <a:pPr algn="ctr">
                        <a:lnSpc>
                          <a:spcPct val="115000"/>
                        </a:lnSpc>
                      </a:pPr>
                      <a:r>
                        <a:rPr lang="fr-FR" sz="700">
                          <a:effectLst/>
                        </a:rPr>
                        <a:t>Ministères Sociaux</a:t>
                      </a:r>
                      <a:endParaRPr lang="fr-FR" sz="70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CSA Administration centrale</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30 novembre 2023</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1778178345"/>
                  </a:ext>
                </a:extLst>
              </a:tr>
              <a:tr h="161846">
                <a:tc vMerge="1">
                  <a:txBody>
                    <a:bodyPr/>
                    <a:lstStyle/>
                    <a:p>
                      <a:endParaRPr lang="fr-FR"/>
                    </a:p>
                  </a:txBody>
                  <a:tcPr/>
                </a:tc>
                <a:tc>
                  <a:txBody>
                    <a:bodyPr/>
                    <a:lstStyle/>
                    <a:p>
                      <a:pPr algn="ctr">
                        <a:lnSpc>
                          <a:spcPct val="115000"/>
                        </a:lnSpc>
                      </a:pPr>
                      <a:r>
                        <a:rPr lang="fr-FR" sz="700" dirty="0">
                          <a:effectLst/>
                        </a:rPr>
                        <a:t>CSA Affaires Sociales</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14 novembre 2023</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643785099"/>
                  </a:ext>
                </a:extLst>
              </a:tr>
              <a:tr h="161846">
                <a:tc vMerge="1">
                  <a:txBody>
                    <a:bodyPr/>
                    <a:lstStyle/>
                    <a:p>
                      <a:endParaRPr lang="fr-FR"/>
                    </a:p>
                  </a:txBody>
                  <a:tcPr/>
                </a:tc>
                <a:tc>
                  <a:txBody>
                    <a:bodyPr/>
                    <a:lstStyle/>
                    <a:p>
                      <a:pPr algn="ctr">
                        <a:lnSpc>
                          <a:spcPct val="115000"/>
                        </a:lnSpc>
                      </a:pPr>
                      <a:r>
                        <a:rPr lang="fr-FR" sz="700" dirty="0">
                          <a:effectLst/>
                        </a:rPr>
                        <a:t>CSAM</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19 décembre 2023</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2803169534"/>
                  </a:ext>
                </a:extLst>
              </a:tr>
              <a:tr h="161846">
                <a:tc vMerge="1">
                  <a:txBody>
                    <a:bodyPr/>
                    <a:lstStyle/>
                    <a:p>
                      <a:endParaRPr lang="fr-FR"/>
                    </a:p>
                  </a:txBody>
                  <a:tcPr/>
                </a:tc>
                <a:tc>
                  <a:txBody>
                    <a:bodyPr/>
                    <a:lstStyle/>
                    <a:p>
                      <a:pPr algn="ctr">
                        <a:lnSpc>
                          <a:spcPct val="115000"/>
                        </a:lnSpc>
                      </a:pPr>
                      <a:r>
                        <a:rPr lang="fr-FR" sz="700">
                          <a:effectLst/>
                        </a:rPr>
                        <a:t>Comité National de Concertation des ARS</a:t>
                      </a:r>
                      <a:endParaRPr lang="fr-FR" sz="70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19 septembre 2023</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1236227917"/>
                  </a:ext>
                </a:extLst>
              </a:tr>
              <a:tr h="161846">
                <a:tc rowSpan="4">
                  <a:txBody>
                    <a:bodyPr/>
                    <a:lstStyle/>
                    <a:p>
                      <a:pPr algn="ctr">
                        <a:lnSpc>
                          <a:spcPct val="115000"/>
                        </a:lnSpc>
                      </a:pPr>
                      <a:r>
                        <a:rPr lang="fr-FR" sz="700" dirty="0">
                          <a:effectLst/>
                          <a:latin typeface="Arial" panose="020B0604020202020204" pitchFamily="34" charset="0"/>
                          <a:ea typeface="Arial" panose="020B0604020202020204" pitchFamily="34" charset="0"/>
                        </a:rPr>
                        <a:t>Ministère de l’Europe et des affaires étrangères</a:t>
                      </a:r>
                    </a:p>
                  </a:txBody>
                  <a:tcPr marL="49475" marR="49475" marT="0" marB="0" anchor="ctr"/>
                </a:tc>
                <a:tc>
                  <a:txBody>
                    <a:bodyPr/>
                    <a:lstStyle/>
                    <a:p>
                      <a:pPr marL="0" algn="ctr" defTabSz="457200" rtl="0" eaLnBrk="1" latinLnBrk="0" hangingPunct="1">
                        <a:lnSpc>
                          <a:spcPct val="115000"/>
                        </a:lnSpc>
                      </a:pPr>
                      <a:r>
                        <a:rPr lang="fr-FR" sz="700" kern="1200" dirty="0">
                          <a:solidFill>
                            <a:schemeClr val="dk1"/>
                          </a:solidFill>
                          <a:effectLst/>
                          <a:latin typeface="+mn-lt"/>
                          <a:ea typeface="+mn-ea"/>
                          <a:cs typeface="+mn-cs"/>
                        </a:rPr>
                        <a:t>Réunion d’information</a:t>
                      </a:r>
                    </a:p>
                  </a:txBody>
                  <a:tcPr marL="49475" marR="49475" marT="0" marB="0" anchor="ctr"/>
                </a:tc>
                <a:tc>
                  <a:txBody>
                    <a:bodyPr/>
                    <a:lstStyle/>
                    <a:p>
                      <a:pPr marL="0" algn="ctr" defTabSz="457200" rtl="0" eaLnBrk="1" latinLnBrk="0" hangingPunct="1">
                        <a:lnSpc>
                          <a:spcPct val="115000"/>
                        </a:lnSpc>
                      </a:pPr>
                      <a:r>
                        <a:rPr lang="fr-FR" sz="700" kern="1200" dirty="0">
                          <a:solidFill>
                            <a:schemeClr val="dk1"/>
                          </a:solidFill>
                          <a:effectLst/>
                          <a:latin typeface="+mn-lt"/>
                          <a:ea typeface="+mn-ea"/>
                          <a:cs typeface="+mn-cs"/>
                        </a:rPr>
                        <a:t>27 septembre 2023</a:t>
                      </a:r>
                    </a:p>
                  </a:txBody>
                  <a:tcPr marL="49475" marR="49475" marT="0" marB="0" anchor="ctr"/>
                </a:tc>
                <a:extLst>
                  <a:ext uri="{0D108BD9-81ED-4DB2-BD59-A6C34878D82A}">
                    <a16:rowId xmlns:a16="http://schemas.microsoft.com/office/drawing/2014/main" val="1576545074"/>
                  </a:ext>
                </a:extLst>
              </a:tr>
              <a:tr h="161846">
                <a:tc vMerge="1">
                  <a:txBody>
                    <a:bodyPr/>
                    <a:lstStyle/>
                    <a:p>
                      <a:pPr algn="ctr">
                        <a:lnSpc>
                          <a:spcPct val="115000"/>
                        </a:lnSpc>
                      </a:pP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marL="0" algn="ctr" defTabSz="457200" rtl="0" eaLnBrk="1" latinLnBrk="0" hangingPunct="1">
                        <a:lnSpc>
                          <a:spcPct val="115000"/>
                        </a:lnSpc>
                      </a:pPr>
                      <a:r>
                        <a:rPr lang="fr-FR" sz="700" kern="1200" dirty="0">
                          <a:solidFill>
                            <a:schemeClr val="dk1"/>
                          </a:solidFill>
                          <a:effectLst/>
                          <a:latin typeface="+mn-lt"/>
                          <a:ea typeface="+mn-ea"/>
                          <a:cs typeface="+mn-cs"/>
                        </a:rPr>
                        <a:t>CSA Administration centrale et CSAM</a:t>
                      </a:r>
                    </a:p>
                  </a:txBody>
                  <a:tcPr marL="49475" marR="49475" marT="0" marB="0" anchor="ctr"/>
                </a:tc>
                <a:tc>
                  <a:txBody>
                    <a:bodyPr/>
                    <a:lstStyle/>
                    <a:p>
                      <a:pPr marL="0" algn="ctr" defTabSz="457200" rtl="0" eaLnBrk="1" latinLnBrk="0" hangingPunct="1">
                        <a:lnSpc>
                          <a:spcPct val="115000"/>
                        </a:lnSpc>
                      </a:pPr>
                      <a:r>
                        <a:rPr lang="fr-FR" sz="700" kern="1200" dirty="0">
                          <a:solidFill>
                            <a:schemeClr val="dk1"/>
                          </a:solidFill>
                          <a:effectLst/>
                          <a:latin typeface="+mn-lt"/>
                          <a:ea typeface="+mn-ea"/>
                          <a:cs typeface="+mn-cs"/>
                        </a:rPr>
                        <a:t>9 et 29/30 novembre 2023</a:t>
                      </a:r>
                    </a:p>
                  </a:txBody>
                  <a:tcPr marL="49475" marR="49475" marT="0" marB="0" anchor="ctr"/>
                </a:tc>
                <a:extLst>
                  <a:ext uri="{0D108BD9-81ED-4DB2-BD59-A6C34878D82A}">
                    <a16:rowId xmlns:a16="http://schemas.microsoft.com/office/drawing/2014/main" val="359952684"/>
                  </a:ext>
                </a:extLst>
              </a:tr>
              <a:tr h="161846">
                <a:tc vMerge="1">
                  <a:txBody>
                    <a:bodyPr/>
                    <a:lstStyle/>
                    <a:p>
                      <a:pPr algn="ctr">
                        <a:lnSpc>
                          <a:spcPct val="115000"/>
                        </a:lnSpc>
                      </a:pP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marL="0" algn="ctr" defTabSz="457200" rtl="0" eaLnBrk="1" latinLnBrk="0" hangingPunct="1">
                        <a:lnSpc>
                          <a:spcPct val="115000"/>
                        </a:lnSpc>
                      </a:pPr>
                      <a:r>
                        <a:rPr lang="fr-FR" sz="700" kern="1200" dirty="0">
                          <a:solidFill>
                            <a:schemeClr val="dk1"/>
                          </a:solidFill>
                          <a:effectLst/>
                          <a:latin typeface="+mn-lt"/>
                          <a:ea typeface="+mn-ea"/>
                          <a:cs typeface="+mn-cs"/>
                        </a:rPr>
                        <a:t>Groupe de travail dédié</a:t>
                      </a:r>
                    </a:p>
                  </a:txBody>
                  <a:tcPr marL="49475" marR="49475" marT="0" marB="0" anchor="ctr"/>
                </a:tc>
                <a:tc>
                  <a:txBody>
                    <a:bodyPr/>
                    <a:lstStyle/>
                    <a:p>
                      <a:pPr marL="0" algn="ctr" defTabSz="457200" rtl="0" eaLnBrk="1" latinLnBrk="0" hangingPunct="1">
                        <a:lnSpc>
                          <a:spcPct val="115000"/>
                        </a:lnSpc>
                      </a:pPr>
                      <a:r>
                        <a:rPr lang="fr-FR" sz="700" kern="1200" dirty="0">
                          <a:solidFill>
                            <a:schemeClr val="dk1"/>
                          </a:solidFill>
                          <a:effectLst/>
                          <a:latin typeface="+mn-lt"/>
                          <a:ea typeface="+mn-ea"/>
                          <a:cs typeface="+mn-cs"/>
                        </a:rPr>
                        <a:t>19 décembre 2023</a:t>
                      </a:r>
                    </a:p>
                  </a:txBody>
                  <a:tcPr marL="49475" marR="49475" marT="0" marB="0" anchor="ctr"/>
                </a:tc>
                <a:extLst>
                  <a:ext uri="{0D108BD9-81ED-4DB2-BD59-A6C34878D82A}">
                    <a16:rowId xmlns:a16="http://schemas.microsoft.com/office/drawing/2014/main" val="200438153"/>
                  </a:ext>
                </a:extLst>
              </a:tr>
              <a:tr h="161846">
                <a:tc vMerge="1">
                  <a:txBody>
                    <a:bodyPr/>
                    <a:lstStyle/>
                    <a:p>
                      <a:pPr algn="ctr">
                        <a:lnSpc>
                          <a:spcPct val="115000"/>
                        </a:lnSpc>
                      </a:pP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marL="0" algn="ctr" defTabSz="457200" rtl="0" eaLnBrk="1" latinLnBrk="0" hangingPunct="1">
                        <a:lnSpc>
                          <a:spcPct val="115000"/>
                        </a:lnSpc>
                      </a:pPr>
                      <a:r>
                        <a:rPr lang="fr-FR" sz="700" kern="1200" dirty="0">
                          <a:solidFill>
                            <a:schemeClr val="dk1"/>
                          </a:solidFill>
                          <a:effectLst/>
                          <a:latin typeface="+mn-lt"/>
                          <a:ea typeface="+mn-ea"/>
                          <a:cs typeface="+mn-cs"/>
                        </a:rPr>
                        <a:t>CSA Administration centrale et CSAM</a:t>
                      </a:r>
                    </a:p>
                  </a:txBody>
                  <a:tcPr marL="49475" marR="49475" marT="0" marB="0" anchor="ctr"/>
                </a:tc>
                <a:tc>
                  <a:txBody>
                    <a:bodyPr/>
                    <a:lstStyle/>
                    <a:p>
                      <a:pPr marL="0" algn="ctr" defTabSz="457200" rtl="0" eaLnBrk="1" latinLnBrk="0" hangingPunct="1">
                        <a:lnSpc>
                          <a:spcPct val="115000"/>
                        </a:lnSpc>
                      </a:pPr>
                      <a:r>
                        <a:rPr lang="fr-FR" sz="700" kern="1200" dirty="0">
                          <a:solidFill>
                            <a:schemeClr val="dk1"/>
                          </a:solidFill>
                          <a:effectLst/>
                          <a:latin typeface="+mn-lt"/>
                          <a:ea typeface="+mn-ea"/>
                          <a:cs typeface="+mn-cs"/>
                        </a:rPr>
                        <a:t>28 mars 2023 (CSA AC)</a:t>
                      </a:r>
                    </a:p>
                  </a:txBody>
                  <a:tcPr marL="49475" marR="49475" marT="0" marB="0" anchor="ctr"/>
                </a:tc>
                <a:extLst>
                  <a:ext uri="{0D108BD9-81ED-4DB2-BD59-A6C34878D82A}">
                    <a16:rowId xmlns:a16="http://schemas.microsoft.com/office/drawing/2014/main" val="1794645602"/>
                  </a:ext>
                </a:extLst>
              </a:tr>
              <a:tr h="338894">
                <a:tc>
                  <a:txBody>
                    <a:bodyPr/>
                    <a:lstStyle/>
                    <a:p>
                      <a:pPr algn="ctr">
                        <a:lnSpc>
                          <a:spcPct val="115000"/>
                        </a:lnSpc>
                      </a:pPr>
                      <a:r>
                        <a:rPr lang="fr-FR" sz="700">
                          <a:effectLst/>
                        </a:rPr>
                        <a:t>Ministère de la Culture</a:t>
                      </a:r>
                      <a:endParaRPr lang="fr-FR" sz="70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CSAM</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3 octobre 2023</a:t>
                      </a:r>
                    </a:p>
                    <a:p>
                      <a:pPr algn="ctr">
                        <a:lnSpc>
                          <a:spcPct val="115000"/>
                        </a:lnSpc>
                      </a:pPr>
                      <a:r>
                        <a:rPr lang="fr-FR" sz="700" dirty="0">
                          <a:effectLst/>
                        </a:rPr>
                        <a:t>9 février 2024 – présentation d’une feuille de route JOP</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14850743"/>
                  </a:ext>
                </a:extLst>
              </a:tr>
              <a:tr h="515942">
                <a:tc rowSpan="2">
                  <a:txBody>
                    <a:bodyPr/>
                    <a:lstStyle/>
                    <a:p>
                      <a:pPr algn="ctr">
                        <a:lnSpc>
                          <a:spcPct val="115000"/>
                        </a:lnSpc>
                      </a:pPr>
                      <a:r>
                        <a:rPr lang="fr-FR" sz="700">
                          <a:effectLst/>
                        </a:rPr>
                        <a:t>MEFSIN</a:t>
                      </a:r>
                      <a:endParaRPr lang="fr-FR" sz="70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a:effectLst/>
                        </a:rPr>
                        <a:t>FS du CSAR</a:t>
                      </a:r>
                      <a:endParaRPr lang="fr-FR" sz="70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a:effectLst/>
                        </a:rPr>
                        <a:t>20 septembre 2023 mobilisation des inter régions , hébergement des douaniers, déplafonnement du CET, solution de garde pour les enfants, indemnisations</a:t>
                      </a:r>
                      <a:endParaRPr lang="fr-FR" sz="70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30852113"/>
                  </a:ext>
                </a:extLst>
              </a:tr>
              <a:tr h="721533">
                <a:tc vMerge="1">
                  <a:txBody>
                    <a:bodyPr/>
                    <a:lstStyle/>
                    <a:p>
                      <a:endParaRPr lang="fr-FR"/>
                    </a:p>
                  </a:txBody>
                  <a:tcPr/>
                </a:tc>
                <a:tc>
                  <a:txBody>
                    <a:bodyPr/>
                    <a:lstStyle/>
                    <a:p>
                      <a:pPr algn="ctr">
                        <a:lnSpc>
                          <a:spcPct val="115000"/>
                        </a:lnSpc>
                      </a:pPr>
                      <a:r>
                        <a:rPr lang="fr-FR" sz="700" dirty="0">
                          <a:effectLst/>
                        </a:rPr>
                        <a:t>CSAM</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17 octobre 2023 </a:t>
                      </a:r>
                    </a:p>
                    <a:p>
                      <a:pPr algn="ctr">
                        <a:lnSpc>
                          <a:spcPct val="115000"/>
                        </a:lnSpc>
                      </a:pPr>
                      <a:r>
                        <a:rPr lang="fr-FR" sz="700" dirty="0">
                          <a:effectLst/>
                        </a:rPr>
                        <a:t>7 décembre 2023</a:t>
                      </a:r>
                    </a:p>
                    <a:p>
                      <a:pPr algn="l">
                        <a:lnSpc>
                          <a:spcPct val="115000"/>
                        </a:lnSpc>
                      </a:pPr>
                      <a:r>
                        <a:rPr lang="fr-FR" sz="700" dirty="0">
                          <a:effectLst/>
                        </a:rPr>
                        <a:t>Un point dédié aux JOP 2024 sera inscrit de manière systématique à l’ordre du jour des réunions du comité social d’administration ministériel </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3477310431"/>
                  </a:ext>
                </a:extLst>
              </a:tr>
              <a:tr h="161846">
                <a:tc>
                  <a:txBody>
                    <a:bodyPr/>
                    <a:lstStyle/>
                    <a:p>
                      <a:pPr algn="ctr">
                        <a:lnSpc>
                          <a:spcPct val="115000"/>
                        </a:lnSpc>
                      </a:pPr>
                      <a:r>
                        <a:rPr lang="fr-FR" sz="700">
                          <a:effectLst/>
                        </a:rPr>
                        <a:t>MINARM</a:t>
                      </a:r>
                      <a:endParaRPr lang="fr-FR" sz="70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a:effectLst/>
                        </a:rPr>
                        <a:t>Conseil de la fonction militaire</a:t>
                      </a:r>
                      <a:endParaRPr lang="fr-FR" sz="70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a:effectLst/>
                        </a:rPr>
                        <a:t>Echanges réguliers</a:t>
                      </a:r>
                      <a:endParaRPr lang="fr-FR" sz="70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3017392887"/>
                  </a:ext>
                </a:extLst>
              </a:tr>
              <a:tr h="161846">
                <a:tc rowSpan="3">
                  <a:txBody>
                    <a:bodyPr/>
                    <a:lstStyle/>
                    <a:p>
                      <a:pPr algn="ctr">
                        <a:lnSpc>
                          <a:spcPct val="115000"/>
                        </a:lnSpc>
                      </a:pPr>
                      <a:r>
                        <a:rPr lang="fr-FR" sz="700">
                          <a:effectLst/>
                        </a:rPr>
                        <a:t>MIOM</a:t>
                      </a:r>
                      <a:endParaRPr lang="fr-FR" sz="70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a:effectLst/>
                        </a:rPr>
                        <a:t>Réunion </a:t>
                      </a:r>
                      <a:endParaRPr lang="fr-FR" sz="70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25 septembre 2023</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846250573"/>
                  </a:ext>
                </a:extLst>
              </a:tr>
              <a:tr h="161846">
                <a:tc vMerge="1">
                  <a:txBody>
                    <a:bodyPr/>
                    <a:lstStyle/>
                    <a:p>
                      <a:endParaRPr lang="fr-FR"/>
                    </a:p>
                  </a:txBody>
                  <a:tcPr/>
                </a:tc>
                <a:tc>
                  <a:txBody>
                    <a:bodyPr/>
                    <a:lstStyle/>
                    <a:p>
                      <a:pPr algn="ctr">
                        <a:lnSpc>
                          <a:spcPct val="115000"/>
                        </a:lnSpc>
                      </a:pPr>
                      <a:r>
                        <a:rPr lang="fr-FR" sz="700">
                          <a:effectLst/>
                        </a:rPr>
                        <a:t>Bilatérales</a:t>
                      </a:r>
                      <a:endParaRPr lang="fr-FR" sz="70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a:effectLst/>
                        </a:rPr>
                        <a:t>Décembre 2023 </a:t>
                      </a:r>
                      <a:endParaRPr lang="fr-FR" sz="70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2192026375"/>
                  </a:ext>
                </a:extLst>
              </a:tr>
              <a:tr h="161846">
                <a:tc vMerge="1">
                  <a:txBody>
                    <a:bodyPr/>
                    <a:lstStyle/>
                    <a:p>
                      <a:endParaRPr lang="fr-FR"/>
                    </a:p>
                  </a:txBody>
                  <a:tcPr/>
                </a:tc>
                <a:tc>
                  <a:txBody>
                    <a:bodyPr/>
                    <a:lstStyle/>
                    <a:p>
                      <a:pPr algn="ctr">
                        <a:lnSpc>
                          <a:spcPct val="115000"/>
                        </a:lnSpc>
                      </a:pPr>
                      <a:r>
                        <a:rPr lang="fr-FR" sz="700" dirty="0">
                          <a:effectLst/>
                        </a:rPr>
                        <a:t>CSAM</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08 février 2024</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3761894576"/>
                  </a:ext>
                </a:extLst>
              </a:tr>
              <a:tr h="161846">
                <a:tc rowSpan="3">
                  <a:txBody>
                    <a:bodyPr/>
                    <a:lstStyle/>
                    <a:p>
                      <a:pPr algn="ctr">
                        <a:lnSpc>
                          <a:spcPct val="115000"/>
                        </a:lnSpc>
                      </a:pPr>
                      <a:r>
                        <a:rPr lang="fr-FR" sz="700" dirty="0">
                          <a:effectLst/>
                        </a:rPr>
                        <a:t>MENJS</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CSAM</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5 juillet 2023</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4025885109"/>
                  </a:ext>
                </a:extLst>
              </a:tr>
              <a:tr h="161846">
                <a:tc vMerge="1">
                  <a:txBody>
                    <a:bodyPr/>
                    <a:lstStyle/>
                    <a:p>
                      <a:endParaRPr lang="fr-FR"/>
                    </a:p>
                  </a:txBody>
                  <a:tcPr/>
                </a:tc>
                <a:tc>
                  <a:txBody>
                    <a:bodyPr/>
                    <a:lstStyle/>
                    <a:p>
                      <a:pPr algn="ctr">
                        <a:lnSpc>
                          <a:spcPct val="115000"/>
                        </a:lnSpc>
                      </a:pPr>
                      <a:r>
                        <a:rPr lang="fr-FR" sz="700" dirty="0">
                          <a:effectLst/>
                        </a:rPr>
                        <a:t>CSA Jeunesse et Sports</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27 septembre 2023</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1596494397"/>
                  </a:ext>
                </a:extLst>
              </a:tr>
              <a:tr h="161846">
                <a:tc vMerge="1">
                  <a:txBody>
                    <a:bodyPr/>
                    <a:lstStyle/>
                    <a:p>
                      <a:endParaRPr lang="fr-FR"/>
                    </a:p>
                  </a:txBody>
                  <a:tcPr/>
                </a:tc>
                <a:tc>
                  <a:txBody>
                    <a:bodyPr/>
                    <a:lstStyle/>
                    <a:p>
                      <a:pPr algn="ctr">
                        <a:lnSpc>
                          <a:spcPct val="115000"/>
                        </a:lnSpc>
                      </a:pPr>
                      <a:r>
                        <a:rPr lang="fr-FR" sz="700" dirty="0">
                          <a:effectLst/>
                        </a:rPr>
                        <a:t>GT mensuel Direction des Sports et DGESCO</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 note envoyées aux DASEN fin septembre</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6347371"/>
                  </a:ext>
                </a:extLst>
              </a:tr>
              <a:tr h="161846">
                <a:tc rowSpan="2">
                  <a:txBody>
                    <a:bodyPr/>
                    <a:lstStyle/>
                    <a:p>
                      <a:pPr algn="ctr">
                        <a:lnSpc>
                          <a:spcPct val="115000"/>
                        </a:lnSpc>
                      </a:pPr>
                      <a:r>
                        <a:rPr lang="fr-FR" sz="700" dirty="0">
                          <a:effectLst/>
                        </a:rPr>
                        <a:t>SPM</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CSAM</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14 décembre 2023</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794594526"/>
                  </a:ext>
                </a:extLst>
              </a:tr>
              <a:tr h="161846">
                <a:tc vMerge="1">
                  <a:txBody>
                    <a:bodyPr/>
                    <a:lstStyle/>
                    <a:p>
                      <a:endParaRPr lang="fr-FR"/>
                    </a:p>
                  </a:txBody>
                  <a:tcPr/>
                </a:tc>
                <a:tc>
                  <a:txBody>
                    <a:bodyPr/>
                    <a:lstStyle/>
                    <a:p>
                      <a:pPr algn="ctr">
                        <a:lnSpc>
                          <a:spcPct val="115000"/>
                        </a:lnSpc>
                      </a:pPr>
                      <a:r>
                        <a:rPr lang="fr-FR" sz="700" dirty="0">
                          <a:effectLst/>
                        </a:rPr>
                        <a:t>CSAM</a:t>
                      </a:r>
                      <a:endParaRPr lang="fr-FR" sz="700" dirty="0">
                        <a:effectLst/>
                        <a:latin typeface="Arial" panose="020B0604020202020204" pitchFamily="34" charset="0"/>
                        <a:ea typeface="Arial" panose="020B0604020202020204" pitchFamily="34" charset="0"/>
                      </a:endParaRPr>
                    </a:p>
                  </a:txBody>
                  <a:tcPr marL="49475" marR="49475" marT="0" marB="0" anchor="ctr"/>
                </a:tc>
                <a:tc>
                  <a:txBody>
                    <a:bodyPr/>
                    <a:lstStyle/>
                    <a:p>
                      <a:pPr algn="ctr">
                        <a:lnSpc>
                          <a:spcPct val="115000"/>
                        </a:lnSpc>
                      </a:pPr>
                      <a:r>
                        <a:rPr lang="fr-FR" sz="700" dirty="0">
                          <a:effectLst/>
                        </a:rPr>
                        <a:t>07 mars 2024</a:t>
                      </a:r>
                      <a:endParaRPr lang="fr-FR" sz="700" dirty="0">
                        <a:effectLst/>
                        <a:latin typeface="Arial" panose="020B0604020202020204" pitchFamily="34" charset="0"/>
                        <a:ea typeface="Arial" panose="020B0604020202020204" pitchFamily="34" charset="0"/>
                      </a:endParaRPr>
                    </a:p>
                  </a:txBody>
                  <a:tcPr marL="49475" marR="49475" marT="0" marB="0" anchor="ctr"/>
                </a:tc>
                <a:extLst>
                  <a:ext uri="{0D108BD9-81ED-4DB2-BD59-A6C34878D82A}">
                    <a16:rowId xmlns:a16="http://schemas.microsoft.com/office/drawing/2014/main" val="478957565"/>
                  </a:ext>
                </a:extLst>
              </a:tr>
            </a:tbl>
          </a:graphicData>
        </a:graphic>
      </p:graphicFrame>
    </p:spTree>
    <p:extLst>
      <p:ext uri="{BB962C8B-B14F-4D97-AF65-F5344CB8AC3E}">
        <p14:creationId xmlns:p14="http://schemas.microsoft.com/office/powerpoint/2010/main" val="641833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99070" y="1326916"/>
            <a:ext cx="7644714" cy="246221"/>
          </a:xfrm>
          <a:prstGeom prst="rect">
            <a:avLst/>
          </a:prstGeom>
          <a:noFill/>
        </p:spPr>
        <p:txBody>
          <a:bodyPr wrap="square" rtlCol="0">
            <a:spAutoFit/>
          </a:bodyPr>
          <a:lstStyle/>
          <a:p>
            <a:pPr algn="just"/>
            <a:r>
              <a:rPr lang="fr-FR" sz="1000" dirty="0">
                <a:latin typeface="+mn-lt"/>
              </a:rPr>
              <a:t> </a:t>
            </a:r>
          </a:p>
        </p:txBody>
      </p:sp>
      <p:sp>
        <p:nvSpPr>
          <p:cNvPr id="21" name="Rectangle à coins arrondis 20"/>
          <p:cNvSpPr/>
          <p:nvPr/>
        </p:nvSpPr>
        <p:spPr>
          <a:xfrm>
            <a:off x="583195" y="1508656"/>
            <a:ext cx="8229600" cy="29849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533400" indent="-533400" algn="ctr"/>
            <a:r>
              <a:rPr lang="fr-FR" sz="2400" b="1" dirty="0"/>
              <a:t>2. 0rganisation du travail </a:t>
            </a:r>
          </a:p>
        </p:txBody>
      </p:sp>
    </p:spTree>
    <p:extLst>
      <p:ext uri="{BB962C8B-B14F-4D97-AF65-F5344CB8AC3E}">
        <p14:creationId xmlns:p14="http://schemas.microsoft.com/office/powerpoint/2010/main" val="2816619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99070" y="1326916"/>
            <a:ext cx="7644714" cy="246221"/>
          </a:xfrm>
          <a:prstGeom prst="rect">
            <a:avLst/>
          </a:prstGeom>
          <a:noFill/>
        </p:spPr>
        <p:txBody>
          <a:bodyPr wrap="square" rtlCol="0">
            <a:spAutoFit/>
          </a:bodyPr>
          <a:lstStyle/>
          <a:p>
            <a:pPr algn="just"/>
            <a:r>
              <a:rPr lang="fr-FR" sz="1000" dirty="0">
                <a:latin typeface="+mn-lt"/>
              </a:rPr>
              <a:t> </a:t>
            </a:r>
          </a:p>
        </p:txBody>
      </p:sp>
      <p:sp>
        <p:nvSpPr>
          <p:cNvPr id="21" name="Rectangle à coins arrondis 20"/>
          <p:cNvSpPr/>
          <p:nvPr/>
        </p:nvSpPr>
        <p:spPr>
          <a:xfrm>
            <a:off x="457199" y="585547"/>
            <a:ext cx="8229600" cy="63781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fr-FR" b="1" dirty="0"/>
              <a:t>2. Modalités d’organisation du travail pendant les JOP</a:t>
            </a:r>
          </a:p>
        </p:txBody>
      </p:sp>
      <p:sp>
        <p:nvSpPr>
          <p:cNvPr id="23" name="ZoneTexte 22"/>
          <p:cNvSpPr txBox="1"/>
          <p:nvPr/>
        </p:nvSpPr>
        <p:spPr>
          <a:xfrm>
            <a:off x="457200" y="1361954"/>
            <a:ext cx="8229599" cy="3788473"/>
          </a:xfrm>
          <a:prstGeom prst="rect">
            <a:avLst/>
          </a:prstGeom>
          <a:noFill/>
        </p:spPr>
        <p:txBody>
          <a:bodyPr wrap="square" rtlCol="0">
            <a:spAutoFit/>
          </a:bodyPr>
          <a:lstStyle/>
          <a:p>
            <a:pPr algn="just"/>
            <a:endParaRPr lang="fr-FR" sz="1600" dirty="0">
              <a:latin typeface="+mj-lt"/>
              <a:cs typeface="Arial" panose="020B0604020202020204" pitchFamily="34" charset="0"/>
            </a:endParaRPr>
          </a:p>
          <a:p>
            <a:pPr algn="just"/>
            <a:r>
              <a:rPr lang="fr-FR" sz="1600" dirty="0">
                <a:latin typeface="+mj-lt"/>
                <a:cs typeface="Arial" panose="020B0604020202020204" pitchFamily="34" charset="0"/>
              </a:rPr>
              <a:t>La circulaire de la Première ministre du 22 novembre 2023 prévoit des mesures d’aménagement de l’organisation du travail, et de la gestion du temps de travail.</a:t>
            </a:r>
          </a:p>
          <a:p>
            <a:pPr algn="just"/>
            <a:endParaRPr lang="fr-FR" sz="1600" dirty="0">
              <a:latin typeface="+mj-lt"/>
              <a:cs typeface="Arial" panose="020B0604020202020204" pitchFamily="34" charset="0"/>
            </a:endParaRPr>
          </a:p>
          <a:p>
            <a:pPr marL="342900" lvl="0" indent="-342900" algn="just">
              <a:lnSpc>
                <a:spcPct val="107000"/>
              </a:lnSpc>
              <a:spcBef>
                <a:spcPts val="600"/>
              </a:spcBef>
              <a:spcAft>
                <a:spcPts val="800"/>
              </a:spcAft>
              <a:buFont typeface="+mj-lt"/>
              <a:buAutoNum type="arabicParenBoth"/>
              <a:tabLst>
                <a:tab pos="1697355" algn="l"/>
              </a:tabLst>
            </a:pPr>
            <a:r>
              <a:rPr lang="fr-FR" sz="1800" u="sng" dirty="0">
                <a:effectLst/>
                <a:latin typeface="Marianne" panose="02000000000000000000" pitchFamily="2" charset="0"/>
                <a:ea typeface="Calibri" panose="020F0502020204030204" pitchFamily="34" charset="0"/>
                <a:cs typeface="Times New Roman" panose="02020603050405020304" pitchFamily="18" charset="0"/>
              </a:rPr>
              <a:t>Mesures </a:t>
            </a:r>
            <a:r>
              <a:rPr lang="fr-FR" u="sng" dirty="0">
                <a:latin typeface="Marianne" panose="02000000000000000000" pitchFamily="2" charset="0"/>
                <a:ea typeface="Calibri" panose="020F0502020204030204" pitchFamily="34" charset="0"/>
                <a:cs typeface="Times New Roman" panose="02020603050405020304" pitchFamily="18" charset="0"/>
              </a:rPr>
              <a:t>relatives à</a:t>
            </a:r>
            <a:r>
              <a:rPr lang="fr-FR" sz="1800" u="sng" dirty="0">
                <a:effectLst/>
                <a:latin typeface="Marianne" panose="02000000000000000000" pitchFamily="2" charset="0"/>
                <a:ea typeface="Calibri" panose="020F0502020204030204" pitchFamily="34" charset="0"/>
                <a:cs typeface="Times New Roman" panose="02020603050405020304" pitchFamily="18" charset="0"/>
              </a:rPr>
              <a:t> la mobilisation des personnels nécessaires à l’organisation des Jeux.</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dirty="0">
                <a:effectLst/>
                <a:latin typeface="Marianne" panose="02000000000000000000" pitchFamily="2" charset="0"/>
                <a:ea typeface="Times New Roman" panose="02020603050405020304" pitchFamily="18" charset="0"/>
                <a:cs typeface="Times New Roman" panose="02020603050405020304" pitchFamily="18" charset="0"/>
              </a:rPr>
              <a:t> </a:t>
            </a:r>
          </a:p>
          <a:p>
            <a:pPr marL="342900" lvl="0" indent="-342900" algn="just">
              <a:spcBef>
                <a:spcPts val="600"/>
              </a:spcBef>
              <a:spcAft>
                <a:spcPts val="600"/>
              </a:spcAft>
              <a:buFont typeface="Marianne" panose="02000000000000000000" pitchFamily="2" charset="0"/>
              <a:buChar char="-"/>
            </a:pPr>
            <a:r>
              <a:rPr lang="fr-FR" sz="1800" dirty="0">
                <a:effectLst/>
                <a:latin typeface="Marianne" panose="02000000000000000000" pitchFamily="2" charset="0"/>
                <a:ea typeface="Times New Roman" panose="02020603050405020304" pitchFamily="18" charset="0"/>
                <a:cs typeface="Calibri" panose="020F0502020204030204" pitchFamily="34" charset="0"/>
              </a:rPr>
              <a:t>des </a:t>
            </a:r>
            <a:r>
              <a:rPr lang="fr-FR" sz="1800" b="1" dirty="0">
                <a:effectLst/>
                <a:latin typeface="Marianne" panose="02000000000000000000" pitchFamily="2" charset="0"/>
                <a:ea typeface="Times New Roman" panose="02020603050405020304" pitchFamily="18" charset="0"/>
                <a:cs typeface="Calibri" panose="020F0502020204030204" pitchFamily="34" charset="0"/>
              </a:rPr>
              <a:t>modifications temporaires des cycles et horaires de travail</a:t>
            </a:r>
            <a:r>
              <a:rPr lang="fr-FR" sz="1800" dirty="0">
                <a:effectLst/>
                <a:latin typeface="Marianne" panose="02000000000000000000" pitchFamily="2" charset="0"/>
                <a:ea typeface="Times New Roman" panose="02020603050405020304" pitchFamily="18" charset="0"/>
                <a:cs typeface="Calibri" panose="020F0502020204030204" pitchFamily="34" charset="0"/>
              </a:rPr>
              <a:t> ;</a:t>
            </a:r>
            <a:endParaRPr lang="fr-FR" sz="1800" dirty="0">
              <a:effectLst/>
              <a:latin typeface="Marianne" panose="02000000000000000000" pitchFamily="2"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Marianne" panose="02000000000000000000" pitchFamily="2" charset="0"/>
              <a:buChar char="-"/>
            </a:pPr>
            <a:r>
              <a:rPr lang="fr-FR" sz="1800" dirty="0">
                <a:effectLst/>
                <a:latin typeface="Marianne" panose="02000000000000000000" pitchFamily="2" charset="0"/>
                <a:ea typeface="Times New Roman" panose="02020603050405020304" pitchFamily="18" charset="0"/>
                <a:cs typeface="Calibri" panose="020F0502020204030204" pitchFamily="34" charset="0"/>
              </a:rPr>
              <a:t>le</a:t>
            </a:r>
            <a:r>
              <a:rPr lang="fr-FR" sz="1800" b="1" dirty="0">
                <a:effectLst/>
                <a:latin typeface="Marianne" panose="02000000000000000000" pitchFamily="2" charset="0"/>
                <a:ea typeface="Times New Roman" panose="02020603050405020304" pitchFamily="18" charset="0"/>
                <a:cs typeface="Calibri" panose="020F0502020204030204" pitchFamily="34" charset="0"/>
              </a:rPr>
              <a:t> recours étendu au régime de permanences et d’astreintes: </a:t>
            </a:r>
            <a:r>
              <a:rPr lang="fr-FR" sz="1800" dirty="0">
                <a:effectLst/>
                <a:latin typeface="Marianne" panose="02000000000000000000" pitchFamily="2" charset="0"/>
                <a:ea typeface="Times New Roman" panose="02020603050405020304" pitchFamily="18" charset="0"/>
                <a:cs typeface="Calibri" panose="020F0502020204030204" pitchFamily="34" charset="0"/>
              </a:rPr>
              <a:t>arrêtés</a:t>
            </a:r>
            <a:r>
              <a:rPr lang="fr-FR" sz="1800" b="1" dirty="0">
                <a:effectLst/>
                <a:latin typeface="Marianne" panose="02000000000000000000" pitchFamily="2" charset="0"/>
                <a:ea typeface="Times New Roman" panose="02020603050405020304" pitchFamily="18" charset="0"/>
                <a:cs typeface="Calibri" panose="020F0502020204030204" pitchFamily="34" charset="0"/>
              </a:rPr>
              <a:t> </a:t>
            </a:r>
            <a:r>
              <a:rPr lang="fr-FR" sz="1800" dirty="0">
                <a:effectLst/>
                <a:latin typeface="Marianne" panose="02000000000000000000" pitchFamily="2" charset="0"/>
                <a:ea typeface="Times New Roman" panose="02020603050405020304" pitchFamily="18" charset="0"/>
                <a:cs typeface="Calibri" panose="020F0502020204030204" pitchFamily="34" charset="0"/>
              </a:rPr>
              <a:t>ministériels complémentaires si nécessaire (textes déjà publiés ou en cours de publication);  </a:t>
            </a:r>
            <a:endParaRPr lang="fr-FR" sz="1800" dirty="0">
              <a:effectLst/>
              <a:latin typeface="Marianne" panose="02000000000000000000" pitchFamily="2" charset="0"/>
              <a:ea typeface="Times New Roman" panose="02020603050405020304" pitchFamily="18" charset="0"/>
              <a:cs typeface="Arial" panose="020B0604020202020204" pitchFamily="34" charset="0"/>
            </a:endParaRPr>
          </a:p>
          <a:p>
            <a:pPr algn="just"/>
            <a:endParaRPr lang="fr-FR" sz="1600" dirty="0">
              <a:latin typeface="+mj-lt"/>
              <a:cs typeface="Arial" panose="020B0604020202020204" pitchFamily="34" charset="0"/>
            </a:endParaRPr>
          </a:p>
        </p:txBody>
      </p:sp>
    </p:spTree>
    <p:extLst>
      <p:ext uri="{BB962C8B-B14F-4D97-AF65-F5344CB8AC3E}">
        <p14:creationId xmlns:p14="http://schemas.microsoft.com/office/powerpoint/2010/main" val="3611192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99070" y="1326916"/>
            <a:ext cx="7644714" cy="246221"/>
          </a:xfrm>
          <a:prstGeom prst="rect">
            <a:avLst/>
          </a:prstGeom>
          <a:noFill/>
        </p:spPr>
        <p:txBody>
          <a:bodyPr wrap="square" rtlCol="0">
            <a:spAutoFit/>
          </a:bodyPr>
          <a:lstStyle/>
          <a:p>
            <a:pPr algn="just"/>
            <a:r>
              <a:rPr lang="fr-FR" sz="1000" dirty="0">
                <a:latin typeface="+mn-lt"/>
              </a:rPr>
              <a:t> </a:t>
            </a:r>
          </a:p>
        </p:txBody>
      </p:sp>
      <p:sp>
        <p:nvSpPr>
          <p:cNvPr id="21" name="Rectangle à coins arrondis 20"/>
          <p:cNvSpPr/>
          <p:nvPr/>
        </p:nvSpPr>
        <p:spPr>
          <a:xfrm>
            <a:off x="457199" y="585547"/>
            <a:ext cx="8229600" cy="63781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fr-FR" b="1" dirty="0"/>
              <a:t>2. Modalités d’organisation du travail pendant les JOP</a:t>
            </a:r>
          </a:p>
        </p:txBody>
      </p:sp>
      <p:sp>
        <p:nvSpPr>
          <p:cNvPr id="23" name="ZoneTexte 22"/>
          <p:cNvSpPr txBox="1"/>
          <p:nvPr/>
        </p:nvSpPr>
        <p:spPr>
          <a:xfrm>
            <a:off x="506627" y="1482353"/>
            <a:ext cx="8229599" cy="5110117"/>
          </a:xfrm>
          <a:prstGeom prst="rect">
            <a:avLst/>
          </a:prstGeom>
          <a:noFill/>
        </p:spPr>
        <p:txBody>
          <a:bodyPr wrap="square" rtlCol="0">
            <a:spAutoFit/>
          </a:bodyPr>
          <a:lstStyle/>
          <a:p>
            <a:pPr algn="just"/>
            <a:endParaRPr lang="fr-FR" sz="1600" dirty="0">
              <a:latin typeface="+mj-lt"/>
              <a:cs typeface="Arial" panose="020B0604020202020204" pitchFamily="34" charset="0"/>
            </a:endParaRPr>
          </a:p>
          <a:p>
            <a:pPr marL="342900" lvl="0" indent="-342900" algn="just">
              <a:spcBef>
                <a:spcPts val="600"/>
              </a:spcBef>
              <a:spcAft>
                <a:spcPts val="600"/>
              </a:spcAft>
              <a:buFont typeface="Marianne" panose="02000000000000000000" pitchFamily="2" charset="0"/>
              <a:buChar char="-"/>
            </a:pPr>
            <a:r>
              <a:rPr lang="fr-FR" sz="1800" dirty="0">
                <a:effectLst/>
                <a:latin typeface="Marianne" panose="02000000000000000000" pitchFamily="2" charset="0"/>
                <a:ea typeface="Times New Roman" panose="02020603050405020304" pitchFamily="18" charset="0"/>
                <a:cs typeface="Calibri" panose="020F0502020204030204" pitchFamily="34" charset="0"/>
              </a:rPr>
              <a:t>l’adaptation ou la planification anticipée de l’organisation des congés annuels;</a:t>
            </a:r>
            <a:endParaRPr lang="fr-FR" sz="1800" dirty="0">
              <a:effectLst/>
              <a:latin typeface="Marianne" panose="02000000000000000000" pitchFamily="2"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Marianne" panose="02000000000000000000" pitchFamily="2" charset="0"/>
              <a:buChar char="-"/>
            </a:pPr>
            <a:r>
              <a:rPr lang="fr-FR" sz="1800" dirty="0">
                <a:effectLst/>
                <a:latin typeface="Marianne" panose="02000000000000000000" pitchFamily="2" charset="0"/>
                <a:ea typeface="Times New Roman" panose="02020603050405020304" pitchFamily="18" charset="0"/>
                <a:cs typeface="Arial" panose="020B0604020202020204" pitchFamily="34" charset="0"/>
              </a:rPr>
              <a:t>les modifications des dates de mobilité, avec un « gel » temporaire des affectations des agents pendant la période des Jeux. </a:t>
            </a:r>
            <a:endParaRPr lang="fr-FR" dirty="0">
              <a:latin typeface="Marianne" panose="02000000000000000000" pitchFamily="2" charset="0"/>
              <a:ea typeface="Times New Roman" panose="02020603050405020304" pitchFamily="18" charset="0"/>
              <a:cs typeface="Arial" panose="020B0604020202020204" pitchFamily="34" charset="0"/>
            </a:endParaRPr>
          </a:p>
          <a:p>
            <a:pPr marL="285750" indent="-285750" algn="just">
              <a:lnSpc>
                <a:spcPct val="107000"/>
              </a:lnSpc>
              <a:spcAft>
                <a:spcPts val="800"/>
              </a:spcAft>
              <a:buFontTx/>
              <a:buChar char="-"/>
            </a:pPr>
            <a:r>
              <a:rPr lang="fr-FR" sz="1800" dirty="0">
                <a:effectLst/>
                <a:latin typeface="Marianne" panose="02000000000000000000" pitchFamily="2" charset="0"/>
                <a:ea typeface="Times New Roman" panose="02020603050405020304" pitchFamily="18" charset="0"/>
                <a:cs typeface="Times New Roman" panose="02020603050405020304" pitchFamily="18" charset="0"/>
              </a:rPr>
              <a:t>Une </a:t>
            </a:r>
            <a:r>
              <a:rPr lang="fr-FR" sz="1800" dirty="0">
                <a:effectLst/>
                <a:latin typeface="Marianne" panose="02000000000000000000" pitchFamily="2" charset="0"/>
                <a:ea typeface="Calibri" panose="020F0502020204030204" pitchFamily="34" charset="0"/>
                <a:cs typeface="Times New Roman" panose="02020603050405020304" pitchFamily="18" charset="0"/>
              </a:rPr>
              <a:t>augmentation du plafond de 10 jours des compte épargne-temps (CET), y compris pour les agents dont le plafond est déjà supérieur à 60 jours. Les textes FPT et FPH ont été publiés en janvier 2024, en cours de publication pour la FPE. </a:t>
            </a:r>
          </a:p>
          <a:p>
            <a:pPr algn="just">
              <a:lnSpc>
                <a:spcPct val="107000"/>
              </a:lnSpc>
              <a:spcAft>
                <a:spcPts val="800"/>
              </a:spcAft>
            </a:pPr>
            <a:r>
              <a:rPr lang="fr-FR" sz="1800" dirty="0">
                <a:effectLst/>
                <a:latin typeface="Marianne" panose="02000000000000000000" pitchFamily="2"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800" dirty="0">
                <a:effectLst/>
                <a:latin typeface="Marianne" panose="02000000000000000000" pitchFamily="2" charset="0"/>
                <a:ea typeface="Calibri" panose="020F0502020204030204" pitchFamily="34" charset="0"/>
                <a:cs typeface="Times New Roman" panose="02020603050405020304" pitchFamily="18" charset="0"/>
              </a:rPr>
              <a:t>Les ministères pourront par ailleurs autoriser le report sur l’année 2025 de 10 jours de congés pour les agents particulièrement mobilisés pour les JOP.</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Bef>
                <a:spcPts val="600"/>
              </a:spcBef>
              <a:spcAft>
                <a:spcPts val="600"/>
              </a:spcAft>
              <a:buFont typeface="Marianne" panose="02000000000000000000" pitchFamily="2" charset="0"/>
              <a:buChar char="-"/>
            </a:pPr>
            <a:endParaRPr lang="fr-FR" sz="1800" dirty="0">
              <a:effectLst/>
              <a:latin typeface="Marianne" panose="02000000000000000000" pitchFamily="2" charset="0"/>
              <a:ea typeface="Times New Roman" panose="02020603050405020304" pitchFamily="18" charset="0"/>
              <a:cs typeface="Arial" panose="020B0604020202020204" pitchFamily="34" charset="0"/>
            </a:endParaRPr>
          </a:p>
          <a:p>
            <a:pPr algn="just"/>
            <a:endParaRPr lang="fr-FR" sz="1600" dirty="0">
              <a:latin typeface="+mj-lt"/>
              <a:cs typeface="Arial" panose="020B0604020202020204" pitchFamily="34" charset="0"/>
            </a:endParaRPr>
          </a:p>
        </p:txBody>
      </p:sp>
    </p:spTree>
    <p:extLst>
      <p:ext uri="{BB962C8B-B14F-4D97-AF65-F5344CB8AC3E}">
        <p14:creationId xmlns:p14="http://schemas.microsoft.com/office/powerpoint/2010/main" val="2456987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99070" y="1326916"/>
            <a:ext cx="7644714" cy="246221"/>
          </a:xfrm>
          <a:prstGeom prst="rect">
            <a:avLst/>
          </a:prstGeom>
          <a:noFill/>
        </p:spPr>
        <p:txBody>
          <a:bodyPr wrap="square" rtlCol="0">
            <a:spAutoFit/>
          </a:bodyPr>
          <a:lstStyle/>
          <a:p>
            <a:pPr algn="just"/>
            <a:r>
              <a:rPr lang="fr-FR" sz="1000" dirty="0">
                <a:latin typeface="+mn-lt"/>
              </a:rPr>
              <a:t> </a:t>
            </a:r>
          </a:p>
        </p:txBody>
      </p:sp>
      <p:sp>
        <p:nvSpPr>
          <p:cNvPr id="21" name="Rectangle à coins arrondis 20"/>
          <p:cNvSpPr/>
          <p:nvPr/>
        </p:nvSpPr>
        <p:spPr>
          <a:xfrm>
            <a:off x="457199" y="585547"/>
            <a:ext cx="8229600" cy="63781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fr-FR" b="1" dirty="0"/>
              <a:t>2. Modalités d’organisation du travail pendant les JOP</a:t>
            </a:r>
          </a:p>
        </p:txBody>
      </p:sp>
      <p:sp>
        <p:nvSpPr>
          <p:cNvPr id="23" name="ZoneTexte 22"/>
          <p:cNvSpPr txBox="1"/>
          <p:nvPr/>
        </p:nvSpPr>
        <p:spPr>
          <a:xfrm>
            <a:off x="583195" y="2203472"/>
            <a:ext cx="8229599" cy="3193888"/>
          </a:xfrm>
          <a:prstGeom prst="rect">
            <a:avLst/>
          </a:prstGeom>
          <a:noFill/>
        </p:spPr>
        <p:txBody>
          <a:bodyPr wrap="square" rtlCol="0">
            <a:spAutoFit/>
          </a:bodyPr>
          <a:lstStyle/>
          <a:p>
            <a:pPr marL="361950" lvl="0" indent="-361950" algn="just">
              <a:lnSpc>
                <a:spcPct val="107000"/>
              </a:lnSpc>
              <a:spcAft>
                <a:spcPts val="800"/>
              </a:spcAft>
              <a:tabLst>
                <a:tab pos="1697355" algn="l"/>
              </a:tabLst>
            </a:pPr>
            <a:r>
              <a:rPr lang="fr-FR" sz="1800" dirty="0">
                <a:effectLst/>
                <a:latin typeface="Marianne" panose="02000000000000000000" pitchFamily="2" charset="0"/>
                <a:ea typeface="Calibri" panose="020F0502020204030204" pitchFamily="34" charset="0"/>
                <a:cs typeface="Times New Roman" panose="02020603050405020304" pitchFamily="18" charset="0"/>
              </a:rPr>
              <a:t>(2) </a:t>
            </a:r>
            <a:r>
              <a:rPr lang="fr-FR" sz="1800" u="sng" dirty="0">
                <a:effectLst/>
                <a:latin typeface="Marianne" panose="02000000000000000000" pitchFamily="2" charset="0"/>
                <a:ea typeface="Calibri" panose="020F0502020204030204" pitchFamily="34" charset="0"/>
                <a:cs typeface="Times New Roman" panose="02020603050405020304" pitchFamily="18" charset="0"/>
              </a:rPr>
              <a:t>Mesures </a:t>
            </a:r>
            <a:r>
              <a:rPr lang="fr-FR" u="sng" dirty="0">
                <a:latin typeface="Marianne" panose="02000000000000000000" pitchFamily="2" charset="0"/>
                <a:ea typeface="Calibri" panose="020F0502020204030204" pitchFamily="34" charset="0"/>
                <a:cs typeface="Times New Roman" panose="02020603050405020304" pitchFamily="18" charset="0"/>
              </a:rPr>
              <a:t>relatives à</a:t>
            </a:r>
            <a:r>
              <a:rPr lang="fr-FR" sz="1800" u="sng" dirty="0">
                <a:effectLst/>
                <a:latin typeface="Marianne" panose="02000000000000000000" pitchFamily="2" charset="0"/>
                <a:ea typeface="Calibri" panose="020F0502020204030204" pitchFamily="34" charset="0"/>
                <a:cs typeface="Times New Roman" panose="02020603050405020304" pitchFamily="18" charset="0"/>
              </a:rPr>
              <a:t> la présence des agents sur leurs lieux de travail</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1697355" algn="l"/>
              </a:tabLst>
            </a:pPr>
            <a:r>
              <a:rPr lang="fr-FR" sz="1800" dirty="0">
                <a:effectLst/>
                <a:latin typeface="Marianne" panose="02000000000000000000" pitchFamily="2"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600"/>
              </a:spcBef>
              <a:spcAft>
                <a:spcPts val="600"/>
              </a:spcAft>
              <a:buFont typeface="Marianne" panose="02000000000000000000" pitchFamily="2" charset="0"/>
              <a:buChar char="-"/>
              <a:tabLst>
                <a:tab pos="1697355" algn="l"/>
              </a:tabLst>
            </a:pPr>
            <a:r>
              <a:rPr lang="fr-FR" sz="1800" b="1" dirty="0">
                <a:effectLst/>
                <a:latin typeface="Marianne" panose="02000000000000000000" pitchFamily="2" charset="0"/>
                <a:ea typeface="Times New Roman" panose="02020603050405020304" pitchFamily="18" charset="0"/>
                <a:cs typeface="Arial" panose="020B0604020202020204" pitchFamily="34" charset="0"/>
              </a:rPr>
              <a:t>Faciliter le télétravail, </a:t>
            </a:r>
            <a:r>
              <a:rPr lang="fr-FR" sz="1800" dirty="0">
                <a:effectLst/>
                <a:latin typeface="Marianne" panose="02000000000000000000" pitchFamily="2" charset="0"/>
                <a:ea typeface="Times New Roman" panose="02020603050405020304" pitchFamily="18" charset="0"/>
                <a:cs typeface="Arial" panose="020B0604020202020204" pitchFamily="34" charset="0"/>
              </a:rPr>
              <a:t>dont la quotité hebdomadaire pourra être accrue  ;</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07000"/>
              </a:lnSpc>
              <a:spcBef>
                <a:spcPts val="600"/>
              </a:spcBef>
              <a:spcAft>
                <a:spcPts val="600"/>
              </a:spcAft>
              <a:buFont typeface="Marianne" panose="02000000000000000000" pitchFamily="2" charset="0"/>
              <a:buChar char="-"/>
              <a:tabLst>
                <a:tab pos="1697355" algn="l"/>
              </a:tabLst>
            </a:pPr>
            <a:r>
              <a:rPr lang="fr-FR" b="1" dirty="0">
                <a:latin typeface="Marianne" panose="02000000000000000000" pitchFamily="2" charset="0"/>
                <a:ea typeface="Times New Roman" panose="02020603050405020304" pitchFamily="18" charset="0"/>
                <a:cs typeface="Arial" panose="020B0604020202020204" pitchFamily="34" charset="0"/>
              </a:rPr>
              <a:t>Amén</a:t>
            </a:r>
            <a:r>
              <a:rPr lang="fr-FR" sz="1800" b="1" dirty="0">
                <a:effectLst/>
                <a:latin typeface="Marianne" panose="02000000000000000000" pitchFamily="2" charset="0"/>
                <a:ea typeface="Times New Roman" panose="02020603050405020304" pitchFamily="18" charset="0"/>
                <a:cs typeface="Arial" panose="020B0604020202020204" pitchFamily="34" charset="0"/>
              </a:rPr>
              <a:t>agement des horaires et des congés </a:t>
            </a:r>
            <a:r>
              <a:rPr lang="fr-FR" sz="1800" dirty="0">
                <a:effectLst/>
                <a:latin typeface="Marianne" panose="02000000000000000000" pitchFamily="2" charset="0"/>
                <a:ea typeface="Times New Roman" panose="02020603050405020304" pitchFamily="18" charset="0"/>
                <a:cs typeface="Arial" panose="020B0604020202020204" pitchFamily="34" charset="0"/>
              </a:rPr>
              <a:t>pour les agents ne pouvant pas télétravailler. </a:t>
            </a:r>
          </a:p>
          <a:p>
            <a:pPr lvl="0" algn="just">
              <a:lnSpc>
                <a:spcPct val="107000"/>
              </a:lnSpc>
              <a:spcBef>
                <a:spcPts val="600"/>
              </a:spcBef>
              <a:spcAft>
                <a:spcPts val="600"/>
              </a:spcAft>
              <a:tabLst>
                <a:tab pos="1697355" algn="l"/>
              </a:tabLst>
            </a:pPr>
            <a:endParaRPr lang="fr-FR" dirty="0">
              <a:latin typeface="Marianne" panose="02000000000000000000" pitchFamily="2" charset="0"/>
              <a:ea typeface="Times New Roman" panose="02020603050405020304" pitchFamily="18" charset="0"/>
              <a:cs typeface="Arial" panose="020B0604020202020204" pitchFamily="34" charset="0"/>
            </a:endParaRPr>
          </a:p>
          <a:p>
            <a:pPr marL="342900" lvl="0" indent="-342900" algn="just">
              <a:lnSpc>
                <a:spcPct val="107000"/>
              </a:lnSpc>
              <a:spcBef>
                <a:spcPts val="600"/>
              </a:spcBef>
              <a:spcAft>
                <a:spcPts val="600"/>
              </a:spcAft>
              <a:buFont typeface="Marianne" panose="02000000000000000000" pitchFamily="2" charset="0"/>
              <a:buChar char="-"/>
              <a:tabLst>
                <a:tab pos="1697355" algn="l"/>
              </a:tabLst>
            </a:pP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36430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99070" y="1326916"/>
            <a:ext cx="7644714" cy="246221"/>
          </a:xfrm>
          <a:prstGeom prst="rect">
            <a:avLst/>
          </a:prstGeom>
          <a:noFill/>
        </p:spPr>
        <p:txBody>
          <a:bodyPr wrap="square" rtlCol="0">
            <a:spAutoFit/>
          </a:bodyPr>
          <a:lstStyle/>
          <a:p>
            <a:pPr algn="just"/>
            <a:r>
              <a:rPr lang="fr-FR" sz="1000" dirty="0">
                <a:latin typeface="+mn-lt"/>
              </a:rPr>
              <a:t> </a:t>
            </a:r>
          </a:p>
        </p:txBody>
      </p:sp>
      <p:sp>
        <p:nvSpPr>
          <p:cNvPr id="21" name="Rectangle à coins arrondis 20"/>
          <p:cNvSpPr/>
          <p:nvPr/>
        </p:nvSpPr>
        <p:spPr>
          <a:xfrm>
            <a:off x="583195" y="1508656"/>
            <a:ext cx="8229600" cy="29849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fr-FR" sz="2400" b="1" dirty="0"/>
              <a:t>3. Action sociale </a:t>
            </a:r>
          </a:p>
        </p:txBody>
      </p:sp>
    </p:spTree>
    <p:extLst>
      <p:ext uri="{BB962C8B-B14F-4D97-AF65-F5344CB8AC3E}">
        <p14:creationId xmlns:p14="http://schemas.microsoft.com/office/powerpoint/2010/main" val="3532857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99070" y="1326916"/>
            <a:ext cx="7644714" cy="246221"/>
          </a:xfrm>
          <a:prstGeom prst="rect">
            <a:avLst/>
          </a:prstGeom>
          <a:noFill/>
        </p:spPr>
        <p:txBody>
          <a:bodyPr wrap="square" rtlCol="0">
            <a:spAutoFit/>
          </a:bodyPr>
          <a:lstStyle/>
          <a:p>
            <a:pPr algn="just"/>
            <a:r>
              <a:rPr lang="fr-FR" sz="1000" dirty="0">
                <a:latin typeface="+mn-lt"/>
              </a:rPr>
              <a:t> </a:t>
            </a:r>
          </a:p>
        </p:txBody>
      </p:sp>
      <p:sp>
        <p:nvSpPr>
          <p:cNvPr id="21" name="Rectangle à coins arrondis 20"/>
          <p:cNvSpPr/>
          <p:nvPr/>
        </p:nvSpPr>
        <p:spPr>
          <a:xfrm>
            <a:off x="457199" y="585547"/>
            <a:ext cx="8229600" cy="63781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fr-FR" b="1" dirty="0"/>
              <a:t>3. Action sociale</a:t>
            </a:r>
          </a:p>
        </p:txBody>
      </p:sp>
      <p:sp>
        <p:nvSpPr>
          <p:cNvPr id="23" name="ZoneTexte 22"/>
          <p:cNvSpPr txBox="1"/>
          <p:nvPr/>
        </p:nvSpPr>
        <p:spPr>
          <a:xfrm>
            <a:off x="583195" y="2203472"/>
            <a:ext cx="8229599" cy="4071692"/>
          </a:xfrm>
          <a:prstGeom prst="rect">
            <a:avLst/>
          </a:prstGeom>
          <a:noFill/>
        </p:spPr>
        <p:txBody>
          <a:bodyPr wrap="square" rtlCol="0">
            <a:spAutoFit/>
          </a:bodyPr>
          <a:lstStyle/>
          <a:p>
            <a:pPr algn="just"/>
            <a:r>
              <a:rPr lang="fr-FR" sz="1800" dirty="0">
                <a:effectLst/>
                <a:latin typeface="Marianne" panose="02000000000000000000" pitchFamily="2" charset="0"/>
                <a:ea typeface="Times New Roman" panose="02020603050405020304" pitchFamily="18" charset="0"/>
                <a:cs typeface="Arial" panose="020B0604020202020204" pitchFamily="34" charset="0"/>
              </a:rPr>
              <a:t>Objectif : faciliter l’ accès à une offre de garde et d’activités pour les enfants des agents mobilisés.</a:t>
            </a:r>
            <a:endParaRPr lang="fr-FR" sz="1800" dirty="0">
              <a:effectLst/>
              <a:latin typeface="Times New Roman" panose="02020603050405020304" pitchFamily="18" charset="0"/>
              <a:ea typeface="Times New Roman" panose="02020603050405020304" pitchFamily="18" charset="0"/>
            </a:endParaRPr>
          </a:p>
          <a:p>
            <a:pPr algn="just"/>
            <a:r>
              <a:rPr lang="fr-FR" sz="1800" dirty="0">
                <a:effectLst/>
                <a:latin typeface="Marianne" panose="02000000000000000000" pitchFamily="2" charset="0"/>
                <a:ea typeface="Times New Roman" panose="02020603050405020304" pitchFamily="18" charset="0"/>
                <a:cs typeface="Arial" panose="020B0604020202020204" pitchFamily="34" charset="0"/>
              </a:rPr>
              <a:t> </a:t>
            </a:r>
            <a:endParaRPr lang="fr-FR" sz="1800" dirty="0">
              <a:effectLst/>
              <a:latin typeface="Times New Roman" panose="02020603050405020304" pitchFamily="18" charset="0"/>
              <a:ea typeface="Times New Roman" panose="02020603050405020304" pitchFamily="18" charset="0"/>
            </a:endParaRPr>
          </a:p>
          <a:p>
            <a:pPr algn="just"/>
            <a:r>
              <a:rPr lang="fr-FR" dirty="0">
                <a:latin typeface="Marianne" panose="02000000000000000000" pitchFamily="2" charset="0"/>
                <a:ea typeface="Times New Roman" panose="02020603050405020304" pitchFamily="18" charset="0"/>
                <a:cs typeface="Arial" panose="020B0604020202020204" pitchFamily="34" charset="0"/>
              </a:rPr>
              <a:t>Deux volets :</a:t>
            </a:r>
            <a:endParaRPr lang="fr-FR" sz="1800" dirty="0">
              <a:effectLst/>
              <a:latin typeface="Marianne" panose="02000000000000000000" pitchFamily="2" charset="0"/>
              <a:ea typeface="Times New Roman" panose="02020603050405020304" pitchFamily="18" charset="0"/>
              <a:cs typeface="Arial" panose="020B0604020202020204" pitchFamily="34" charset="0"/>
            </a:endParaRPr>
          </a:p>
          <a:p>
            <a:pPr algn="just"/>
            <a:endParaRPr lang="fr-FR" sz="1800" dirty="0">
              <a:effectLst/>
              <a:latin typeface="Times New Roman" panose="02020603050405020304" pitchFamily="18" charset="0"/>
              <a:ea typeface="Times New Roman" panose="02020603050405020304" pitchFamily="18" charset="0"/>
            </a:endParaRPr>
          </a:p>
          <a:p>
            <a:pPr marL="342900" lvl="0" indent="-342900" algn="just">
              <a:buFont typeface="Calibri" panose="020F0502020204030204" pitchFamily="34" charset="0"/>
              <a:buChar char="-"/>
            </a:pPr>
            <a:r>
              <a:rPr lang="fr-FR" sz="1800" dirty="0">
                <a:effectLst/>
                <a:latin typeface="Marianne" panose="02000000000000000000" pitchFamily="2" charset="0"/>
                <a:ea typeface="Calibri" panose="020F0502020204030204" pitchFamily="34" charset="0"/>
                <a:cs typeface="Arial" panose="020B0604020202020204" pitchFamily="34" charset="0"/>
              </a:rPr>
              <a:t>Un accès aux établissements d’accueil de la petite enfance pendant la période des JOP ; </a:t>
            </a:r>
          </a:p>
          <a:p>
            <a:pPr lvl="0" algn="just"/>
            <a:endParaRPr lang="fr-FR" sz="1800" dirty="0">
              <a:effectLst/>
              <a:latin typeface="Times New Roman" panose="02020603050405020304" pitchFamily="18" charset="0"/>
              <a:ea typeface="Calibri" panose="020F0502020204030204" pitchFamily="34" charset="0"/>
            </a:endParaRPr>
          </a:p>
          <a:p>
            <a:pPr marL="342900" lvl="0" indent="-342900" algn="just">
              <a:buFont typeface="Calibri" panose="020F0502020204030204" pitchFamily="34" charset="0"/>
              <a:buChar char="-"/>
            </a:pPr>
            <a:r>
              <a:rPr lang="fr-FR" sz="1800" dirty="0">
                <a:effectLst/>
                <a:latin typeface="Marianne" panose="02000000000000000000" pitchFamily="2" charset="0"/>
                <a:ea typeface="Calibri" panose="020F0502020204030204" pitchFamily="34" charset="0"/>
                <a:cs typeface="Arial" panose="020B0604020202020204" pitchFamily="34" charset="0"/>
              </a:rPr>
              <a:t>Une offre élargie d’activités de séjours et activités de loisirs destinée aux enfants du personnel mobilisé.</a:t>
            </a:r>
            <a:endParaRPr lang="fr-FR" sz="1800" dirty="0">
              <a:effectLst/>
              <a:latin typeface="Times New Roman" panose="02020603050405020304" pitchFamily="18" charset="0"/>
              <a:ea typeface="Calibri" panose="020F0502020204030204" pitchFamily="34" charset="0"/>
            </a:endParaRPr>
          </a:p>
          <a:p>
            <a:pPr algn="just">
              <a:lnSpc>
                <a:spcPct val="107000"/>
              </a:lnSpc>
              <a:spcAft>
                <a:spcPts val="800"/>
              </a:spcAft>
              <a:tabLst>
                <a:tab pos="1697355" algn="l"/>
              </a:tabLst>
            </a:pPr>
            <a:r>
              <a:rPr lang="fr-FR" sz="1800" dirty="0">
                <a:effectLst/>
                <a:latin typeface="Marianne" panose="02000000000000000000" pitchFamily="2"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600"/>
              </a:spcBef>
              <a:spcAft>
                <a:spcPts val="600"/>
              </a:spcAft>
              <a:buFont typeface="Marianne" panose="02000000000000000000" pitchFamily="2" charset="0"/>
              <a:buChar char="-"/>
              <a:tabLst>
                <a:tab pos="1697355" algn="l"/>
              </a:tabLst>
            </a:pPr>
            <a:endParaRPr lang="fr-FR" dirty="0">
              <a:latin typeface="Marianne" panose="02000000000000000000" pitchFamily="2" charset="0"/>
              <a:ea typeface="Times New Roman" panose="02020603050405020304" pitchFamily="18" charset="0"/>
              <a:cs typeface="Arial" panose="020B0604020202020204" pitchFamily="34" charset="0"/>
            </a:endParaRPr>
          </a:p>
          <a:p>
            <a:pPr marL="342900" lvl="0" indent="-342900" algn="just">
              <a:lnSpc>
                <a:spcPct val="107000"/>
              </a:lnSpc>
              <a:spcBef>
                <a:spcPts val="600"/>
              </a:spcBef>
              <a:spcAft>
                <a:spcPts val="600"/>
              </a:spcAft>
              <a:buFont typeface="Marianne" panose="02000000000000000000" pitchFamily="2" charset="0"/>
              <a:buChar char="-"/>
              <a:tabLst>
                <a:tab pos="1697355" algn="l"/>
              </a:tabLst>
            </a:pP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40304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99070" y="1326916"/>
            <a:ext cx="7644714" cy="246221"/>
          </a:xfrm>
          <a:prstGeom prst="rect">
            <a:avLst/>
          </a:prstGeom>
          <a:noFill/>
        </p:spPr>
        <p:txBody>
          <a:bodyPr wrap="square" rtlCol="0">
            <a:spAutoFit/>
          </a:bodyPr>
          <a:lstStyle/>
          <a:p>
            <a:pPr algn="just"/>
            <a:r>
              <a:rPr lang="fr-FR" sz="1000" dirty="0">
                <a:latin typeface="+mn-lt"/>
              </a:rPr>
              <a:t> </a:t>
            </a:r>
          </a:p>
        </p:txBody>
      </p:sp>
      <p:sp>
        <p:nvSpPr>
          <p:cNvPr id="21" name="Rectangle à coins arrondis 20"/>
          <p:cNvSpPr/>
          <p:nvPr/>
        </p:nvSpPr>
        <p:spPr>
          <a:xfrm>
            <a:off x="457199" y="585547"/>
            <a:ext cx="8229600" cy="63781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fr-FR" b="1" dirty="0"/>
              <a:t>3. Action sociale</a:t>
            </a:r>
          </a:p>
        </p:txBody>
      </p:sp>
      <p:sp>
        <p:nvSpPr>
          <p:cNvPr id="23" name="ZoneTexte 22"/>
          <p:cNvSpPr txBox="1"/>
          <p:nvPr/>
        </p:nvSpPr>
        <p:spPr>
          <a:xfrm>
            <a:off x="345070" y="1868164"/>
            <a:ext cx="8229599" cy="4071692"/>
          </a:xfrm>
          <a:prstGeom prst="rect">
            <a:avLst/>
          </a:prstGeom>
          <a:noFill/>
        </p:spPr>
        <p:txBody>
          <a:bodyPr wrap="square" rtlCol="0">
            <a:spAutoFit/>
          </a:bodyPr>
          <a:lstStyle/>
          <a:p>
            <a:pPr algn="just"/>
            <a:endParaRPr lang="fr-FR" u="sng" dirty="0">
              <a:latin typeface="Marianne" panose="02000000000000000000" pitchFamily="2" charset="0"/>
              <a:ea typeface="Calibri" panose="020F0502020204030204" pitchFamily="34" charset="0"/>
              <a:cs typeface="Arial" panose="020B0604020202020204" pitchFamily="34" charset="0"/>
            </a:endParaRPr>
          </a:p>
          <a:p>
            <a:pPr algn="just"/>
            <a:endParaRPr lang="fr-FR" sz="1800" dirty="0">
              <a:effectLst/>
              <a:latin typeface="Marianne" panose="02000000000000000000" pitchFamily="2" charset="0"/>
              <a:ea typeface="Calibri" panose="020F0502020204030204" pitchFamily="34" charset="0"/>
              <a:cs typeface="Arial" panose="020B0604020202020204" pitchFamily="34" charset="0"/>
            </a:endParaRPr>
          </a:p>
          <a:p>
            <a:pPr marL="342900" lvl="0" indent="-342900" algn="just">
              <a:buFont typeface="+mj-lt"/>
              <a:buAutoNum type="romanUcPeriod"/>
            </a:pPr>
            <a:r>
              <a:rPr lang="fr-FR" sz="1800" b="1" u="sng" dirty="0">
                <a:effectLst/>
                <a:latin typeface="Marianne" panose="02000000000000000000" pitchFamily="2" charset="0"/>
                <a:ea typeface="Times New Roman" panose="02020603050405020304" pitchFamily="18" charset="0"/>
                <a:cs typeface="Arial" panose="020B0604020202020204" pitchFamily="34" charset="0"/>
              </a:rPr>
              <a:t>Accès aux établissements d’accueil de la petite enfance</a:t>
            </a:r>
            <a:endParaRPr lang="fr-FR" sz="1800" dirty="0">
              <a:effectLst/>
              <a:latin typeface="Times New Roman" panose="02020603050405020304" pitchFamily="18" charset="0"/>
              <a:ea typeface="Times New Roman" panose="02020603050405020304" pitchFamily="18" charset="0"/>
            </a:endParaRPr>
          </a:p>
          <a:p>
            <a:pPr algn="just"/>
            <a:r>
              <a:rPr lang="fr-FR" sz="1800" dirty="0">
                <a:effectLst/>
                <a:latin typeface="Marianne" panose="02000000000000000000" pitchFamily="2" charset="0"/>
                <a:ea typeface="Times New Roman" panose="02020603050405020304" pitchFamily="18" charset="0"/>
                <a:cs typeface="Arial" panose="020B0604020202020204" pitchFamily="34" charset="0"/>
              </a:rPr>
              <a:t> </a:t>
            </a:r>
            <a:endParaRPr lang="fr-FR" sz="1800" dirty="0">
              <a:effectLst/>
              <a:latin typeface="Times New Roman" panose="02020603050405020304" pitchFamily="18" charset="0"/>
              <a:ea typeface="Times New Roman" panose="02020603050405020304" pitchFamily="18" charset="0"/>
            </a:endParaRPr>
          </a:p>
          <a:p>
            <a:pPr lvl="1" algn="just"/>
            <a:r>
              <a:rPr lang="fr-FR" b="1" dirty="0">
                <a:latin typeface="Marianne" panose="02000000000000000000" pitchFamily="2" charset="0"/>
                <a:ea typeface="Times New Roman" panose="02020603050405020304" pitchFamily="18" charset="0"/>
                <a:cs typeface="Arial" panose="020B0604020202020204" pitchFamily="34" charset="0"/>
              </a:rPr>
              <a:t>-  </a:t>
            </a:r>
            <a:r>
              <a:rPr lang="fr-FR" b="1" dirty="0">
                <a:effectLst/>
                <a:latin typeface="Marianne" panose="02000000000000000000" pitchFamily="2" charset="0"/>
                <a:ea typeface="Times New Roman" panose="02020603050405020304" pitchFamily="18" charset="0"/>
                <a:cs typeface="Arial" panose="020B0604020202020204" pitchFamily="34" charset="0"/>
              </a:rPr>
              <a:t> </a:t>
            </a:r>
            <a:r>
              <a:rPr lang="fr-FR" dirty="0">
                <a:effectLst/>
                <a:latin typeface="Marianne" panose="02000000000000000000" pitchFamily="2" charset="0"/>
                <a:ea typeface="Times New Roman" panose="02020603050405020304" pitchFamily="18" charset="0"/>
                <a:cs typeface="Arial" panose="020B0604020202020204" pitchFamily="34" charset="0"/>
              </a:rPr>
              <a:t>Mutualisation des places dans les crèches ministérielles</a:t>
            </a:r>
          </a:p>
          <a:p>
            <a:pPr lvl="1" algn="just"/>
            <a:endParaRPr lang="fr-FR" dirty="0">
              <a:latin typeface="Marianne" panose="02000000000000000000" pitchFamily="2" charset="0"/>
              <a:ea typeface="Times New Roman" panose="02020603050405020304" pitchFamily="18" charset="0"/>
              <a:cs typeface="Arial" panose="020B0604020202020204" pitchFamily="34" charset="0"/>
            </a:endParaRPr>
          </a:p>
          <a:p>
            <a:pPr marL="715963" lvl="1" indent="-258763" algn="just"/>
            <a:r>
              <a:rPr lang="fr-FR" dirty="0">
                <a:latin typeface="Marianne" panose="02000000000000000000" pitchFamily="2" charset="0"/>
                <a:cs typeface="Arial" panose="020B0604020202020204" pitchFamily="34" charset="0"/>
              </a:rPr>
              <a:t>- 	Conventions avec des opérateurs de crèches et/ou des collectivités</a:t>
            </a:r>
          </a:p>
          <a:p>
            <a:pPr lvl="0" algn="just"/>
            <a:endParaRPr lang="fr-FR" b="1" dirty="0">
              <a:latin typeface="Marianne" panose="02000000000000000000" pitchFamily="2" charset="0"/>
              <a:cs typeface="Arial" panose="020B0604020202020204" pitchFamily="34" charset="0"/>
            </a:endParaRPr>
          </a:p>
          <a:p>
            <a:pPr algn="just"/>
            <a:endParaRPr lang="fr-FR" sz="1800" dirty="0">
              <a:effectLst/>
              <a:latin typeface="Times New Roman" panose="02020603050405020304" pitchFamily="18" charset="0"/>
              <a:ea typeface="Calibri" panose="020F0502020204030204" pitchFamily="34" charset="0"/>
            </a:endParaRPr>
          </a:p>
          <a:p>
            <a:pPr algn="just">
              <a:lnSpc>
                <a:spcPct val="107000"/>
              </a:lnSpc>
              <a:spcAft>
                <a:spcPts val="800"/>
              </a:spcAft>
              <a:tabLst>
                <a:tab pos="1697355" algn="l"/>
              </a:tabLst>
            </a:pPr>
            <a:r>
              <a:rPr lang="fr-FR" sz="1800" dirty="0">
                <a:effectLst/>
                <a:latin typeface="Marianne" panose="02000000000000000000" pitchFamily="2" charset="0"/>
                <a:ea typeface="Calibri" panose="020F0502020204030204" pitchFamily="34" charset="0"/>
                <a:cs typeface="Times New Roman" panose="02020603050405020304" pitchFamily="18" charset="0"/>
              </a:rPr>
              <a:t> </a:t>
            </a:r>
            <a:r>
              <a:rPr lang="fr-FR" sz="1800" b="1" dirty="0">
                <a:effectLst/>
                <a:latin typeface="Marianne" panose="02000000000000000000" pitchFamily="2" charset="0"/>
                <a:ea typeface="Calibri" panose="020F0502020204030204" pitchFamily="34" charset="0"/>
                <a:cs typeface="Times New Roman" panose="02020603050405020304" pitchFamily="18" charset="0"/>
              </a:rPr>
              <a:t>II. </a:t>
            </a:r>
            <a:r>
              <a:rPr lang="fr-FR" sz="1800" b="1" u="sng" dirty="0">
                <a:effectLst/>
                <a:latin typeface="Marianne" panose="02000000000000000000" pitchFamily="2" charset="0"/>
                <a:ea typeface="Times New Roman" panose="02020603050405020304" pitchFamily="18" charset="0"/>
                <a:cs typeface="Arial" panose="020B0604020202020204" pitchFamily="34" charset="0"/>
              </a:rPr>
              <a:t>Séjours loisirs et colonies de vacances</a:t>
            </a:r>
            <a:endParaRPr lang="fr-FR" sz="1800" dirty="0">
              <a:effectLst/>
              <a:latin typeface="Times New Roman" panose="02020603050405020304" pitchFamily="18" charset="0"/>
              <a:ea typeface="Times New Roman" panose="02020603050405020304" pitchFamily="18" charset="0"/>
            </a:endParaRPr>
          </a:p>
          <a:p>
            <a:pPr marL="715963" lvl="1" indent="-258763" algn="just">
              <a:lnSpc>
                <a:spcPct val="107000"/>
              </a:lnSpc>
              <a:spcBef>
                <a:spcPts val="600"/>
              </a:spcBef>
              <a:spcAft>
                <a:spcPts val="600"/>
              </a:spcAft>
              <a:tabLst>
                <a:tab pos="1697355" algn="l"/>
              </a:tabLst>
            </a:pPr>
            <a:r>
              <a:rPr lang="fr-FR" dirty="0">
                <a:latin typeface="Marianne" panose="02000000000000000000" pitchFamily="2" charset="0"/>
                <a:cs typeface="Arial" panose="020B0604020202020204" pitchFamily="34" charset="0"/>
              </a:rPr>
              <a:t>- 	Augmentation temporaire de l’offre</a:t>
            </a:r>
          </a:p>
          <a:p>
            <a:pPr marL="342900" lvl="0" indent="-342900" algn="just">
              <a:lnSpc>
                <a:spcPct val="107000"/>
              </a:lnSpc>
              <a:spcBef>
                <a:spcPts val="600"/>
              </a:spcBef>
              <a:spcAft>
                <a:spcPts val="600"/>
              </a:spcAft>
              <a:buFont typeface="Marianne" panose="02000000000000000000" pitchFamily="2" charset="0"/>
              <a:buChar char="-"/>
              <a:tabLst>
                <a:tab pos="1697355" algn="l"/>
              </a:tabLst>
            </a:pP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04528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99070" y="1326916"/>
            <a:ext cx="7644714" cy="246221"/>
          </a:xfrm>
          <a:prstGeom prst="rect">
            <a:avLst/>
          </a:prstGeom>
          <a:noFill/>
        </p:spPr>
        <p:txBody>
          <a:bodyPr wrap="square" rtlCol="0">
            <a:spAutoFit/>
          </a:bodyPr>
          <a:lstStyle/>
          <a:p>
            <a:pPr algn="just"/>
            <a:r>
              <a:rPr lang="fr-FR" sz="1000" dirty="0">
                <a:latin typeface="+mn-lt"/>
              </a:rPr>
              <a:t> </a:t>
            </a:r>
          </a:p>
        </p:txBody>
      </p:sp>
      <p:sp>
        <p:nvSpPr>
          <p:cNvPr id="21" name="Rectangle à coins arrondis 20"/>
          <p:cNvSpPr/>
          <p:nvPr/>
        </p:nvSpPr>
        <p:spPr>
          <a:xfrm>
            <a:off x="457199" y="585547"/>
            <a:ext cx="8229600" cy="63781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fr-FR" b="1" dirty="0"/>
              <a:t>3. Action sociale</a:t>
            </a:r>
          </a:p>
        </p:txBody>
      </p:sp>
      <p:sp>
        <p:nvSpPr>
          <p:cNvPr id="23" name="ZoneTexte 22"/>
          <p:cNvSpPr txBox="1"/>
          <p:nvPr/>
        </p:nvSpPr>
        <p:spPr>
          <a:xfrm>
            <a:off x="583195" y="1445765"/>
            <a:ext cx="8229599" cy="4574394"/>
          </a:xfrm>
          <a:prstGeom prst="rect">
            <a:avLst/>
          </a:prstGeom>
          <a:noFill/>
        </p:spPr>
        <p:txBody>
          <a:bodyPr wrap="square" rtlCol="0">
            <a:spAutoFit/>
          </a:bodyPr>
          <a:lstStyle/>
          <a:p>
            <a:pPr algn="just"/>
            <a:endParaRPr lang="fr-FR" u="sng" dirty="0">
              <a:latin typeface="Marianne" panose="02000000000000000000" pitchFamily="2" charset="0"/>
              <a:ea typeface="Calibri" panose="020F0502020204030204" pitchFamily="34" charset="0"/>
              <a:cs typeface="Arial" panose="020B0604020202020204" pitchFamily="34" charset="0"/>
            </a:endParaRPr>
          </a:p>
          <a:p>
            <a:pPr algn="just"/>
            <a:endParaRPr lang="fr-FR" sz="1800" dirty="0">
              <a:effectLst/>
              <a:latin typeface="Marianne" panose="02000000000000000000" pitchFamily="2" charset="0"/>
              <a:ea typeface="Calibri" panose="020F0502020204030204" pitchFamily="34" charset="0"/>
              <a:cs typeface="Arial" panose="020B0604020202020204" pitchFamily="34" charset="0"/>
            </a:endParaRPr>
          </a:p>
          <a:p>
            <a:pPr algn="just">
              <a:lnSpc>
                <a:spcPct val="107000"/>
              </a:lnSpc>
              <a:spcAft>
                <a:spcPts val="800"/>
              </a:spcAft>
              <a:tabLst>
                <a:tab pos="1697355" algn="l"/>
              </a:tabLst>
            </a:pPr>
            <a:r>
              <a:rPr lang="fr-FR" sz="1800" dirty="0">
                <a:effectLst/>
                <a:latin typeface="Marianne" panose="02000000000000000000" pitchFamily="2" charset="0"/>
                <a:ea typeface="Calibri" panose="020F0502020204030204" pitchFamily="34" charset="0"/>
                <a:cs typeface="Times New Roman" panose="02020603050405020304" pitchFamily="18" charset="0"/>
              </a:rPr>
              <a:t> </a:t>
            </a:r>
            <a:r>
              <a:rPr lang="fr-FR" sz="1800" b="1" dirty="0">
                <a:effectLst/>
                <a:latin typeface="Marianne" panose="02000000000000000000" pitchFamily="2" charset="0"/>
                <a:ea typeface="Calibri" panose="020F0502020204030204" pitchFamily="34" charset="0"/>
                <a:cs typeface="Times New Roman" panose="02020603050405020304" pitchFamily="18" charset="0"/>
              </a:rPr>
              <a:t>III. </a:t>
            </a:r>
            <a:r>
              <a:rPr lang="fr-FR" sz="1800" b="1" u="sng" dirty="0">
                <a:effectLst/>
                <a:latin typeface="Marianne" panose="02000000000000000000" pitchFamily="2" charset="0"/>
                <a:ea typeface="Times New Roman" panose="02020603050405020304" pitchFamily="18" charset="0"/>
                <a:cs typeface="Arial" panose="020B0604020202020204" pitchFamily="34" charset="0"/>
              </a:rPr>
              <a:t>CESU-garde d’enfants 0-6 ans</a:t>
            </a:r>
            <a:endParaRPr lang="fr-FR" sz="1800" dirty="0">
              <a:effectLst/>
              <a:latin typeface="Times New Roman" panose="02020603050405020304" pitchFamily="18" charset="0"/>
              <a:ea typeface="Times New Roman" panose="02020603050405020304" pitchFamily="18" charset="0"/>
            </a:endParaRPr>
          </a:p>
          <a:p>
            <a:pPr algn="just">
              <a:lnSpc>
                <a:spcPct val="107000"/>
              </a:lnSpc>
              <a:spcAft>
                <a:spcPts val="800"/>
              </a:spcAft>
              <a:tabLst>
                <a:tab pos="1697355" algn="l"/>
              </a:tabLst>
            </a:pPr>
            <a:endParaRPr lang="fr-FR" sz="1800" dirty="0">
              <a:effectLst/>
              <a:latin typeface="Times New Roman" panose="02020603050405020304" pitchFamily="18" charset="0"/>
              <a:ea typeface="Times New Roman" panose="02020603050405020304" pitchFamily="18" charset="0"/>
            </a:endParaRPr>
          </a:p>
          <a:p>
            <a:pPr algn="just"/>
            <a:r>
              <a:rPr lang="fr-FR" dirty="0">
                <a:latin typeface="Marianne" panose="02000000000000000000" pitchFamily="2" charset="0"/>
                <a:ea typeface="Times New Roman" panose="02020603050405020304" pitchFamily="18" charset="0"/>
                <a:cs typeface="Arial" panose="020B0604020202020204" pitchFamily="34" charset="0"/>
              </a:rPr>
              <a:t>Objectif : </a:t>
            </a:r>
            <a:r>
              <a:rPr lang="fr-FR" sz="1800" dirty="0">
                <a:effectLst/>
                <a:latin typeface="Marianne" panose="02000000000000000000" pitchFamily="2" charset="0"/>
                <a:ea typeface="Times New Roman" panose="02020603050405020304" pitchFamily="18" charset="0"/>
                <a:cs typeface="Arial" panose="020B0604020202020204" pitchFamily="34" charset="0"/>
              </a:rPr>
              <a:t>attribuer aux agents de la FPE mobilisés pendant les JOP, des titres CESU - garde d’enfant 0-6 ans,</a:t>
            </a:r>
            <a:r>
              <a:rPr lang="fr-FR" sz="1800" b="1" dirty="0">
                <a:effectLst/>
                <a:latin typeface="Marianne" panose="02000000000000000000" pitchFamily="2" charset="0"/>
                <a:ea typeface="Times New Roman" panose="02020603050405020304" pitchFamily="18" charset="0"/>
                <a:cs typeface="Arial" panose="020B0604020202020204" pitchFamily="34" charset="0"/>
              </a:rPr>
              <a:t> </a:t>
            </a:r>
            <a:r>
              <a:rPr lang="fr-FR" dirty="0">
                <a:latin typeface="Marianne" panose="02000000000000000000" pitchFamily="2" charset="0"/>
                <a:ea typeface="Times New Roman" panose="02020603050405020304" pitchFamily="18" charset="0"/>
                <a:cs typeface="Arial" panose="020B0604020202020204" pitchFamily="34" charset="0"/>
              </a:rPr>
              <a:t>avec des critères élargis</a:t>
            </a:r>
            <a:r>
              <a:rPr lang="fr-FR" sz="1800" dirty="0">
                <a:effectLst/>
                <a:latin typeface="Marianne" panose="02000000000000000000" pitchFamily="2" charset="0"/>
                <a:ea typeface="Times New Roman" panose="02020603050405020304" pitchFamily="18" charset="0"/>
                <a:cs typeface="Arial" panose="020B0604020202020204" pitchFamily="34" charset="0"/>
              </a:rPr>
              <a:t>. </a:t>
            </a:r>
            <a:endParaRPr lang="fr-FR" sz="1800" dirty="0">
              <a:effectLst/>
              <a:latin typeface="Times New Roman" panose="02020603050405020304" pitchFamily="18" charset="0"/>
              <a:ea typeface="Times New Roman" panose="02020603050405020304" pitchFamily="18" charset="0"/>
            </a:endParaRPr>
          </a:p>
          <a:p>
            <a:pPr algn="just"/>
            <a:r>
              <a:rPr lang="fr-FR" sz="1800" dirty="0">
                <a:effectLst/>
                <a:latin typeface="Marianne" panose="02000000000000000000" pitchFamily="2" charset="0"/>
                <a:ea typeface="Times New Roman" panose="02020603050405020304" pitchFamily="18" charset="0"/>
                <a:cs typeface="Arial" panose="020B0604020202020204" pitchFamily="34" charset="0"/>
              </a:rPr>
              <a:t> </a:t>
            </a:r>
            <a:endParaRPr lang="fr-FR" sz="1800" dirty="0">
              <a:effectLst/>
              <a:latin typeface="Times New Roman" panose="02020603050405020304" pitchFamily="18" charset="0"/>
              <a:ea typeface="Times New Roman" panose="02020603050405020304" pitchFamily="18" charset="0"/>
            </a:endParaRPr>
          </a:p>
          <a:p>
            <a:pPr algn="just"/>
            <a:r>
              <a:rPr lang="fr-FR" sz="1800" dirty="0">
                <a:effectLst/>
                <a:latin typeface="Marianne" panose="02000000000000000000" pitchFamily="2" charset="0"/>
                <a:ea typeface="Times New Roman" panose="02020603050405020304" pitchFamily="18" charset="0"/>
                <a:cs typeface="Arial" panose="020B0604020202020204" pitchFamily="34" charset="0"/>
              </a:rPr>
              <a:t> </a:t>
            </a:r>
            <a:endParaRPr lang="fr-FR" sz="1800" dirty="0">
              <a:effectLst/>
              <a:latin typeface="Times New Roman" panose="02020603050405020304" pitchFamily="18" charset="0"/>
              <a:ea typeface="Times New Roman" panose="02020603050405020304" pitchFamily="18" charset="0"/>
            </a:endParaRPr>
          </a:p>
          <a:p>
            <a:pPr marL="342900" lvl="0" indent="-342900" algn="just">
              <a:buFont typeface="Calibri" panose="020F0502020204030204" pitchFamily="34" charset="0"/>
              <a:buChar char="-"/>
            </a:pPr>
            <a:r>
              <a:rPr lang="fr-FR" sz="1800" b="1" dirty="0">
                <a:effectLst/>
                <a:latin typeface="Marianne" panose="02000000000000000000" pitchFamily="2" charset="0"/>
                <a:ea typeface="Calibri" panose="020F0502020204030204" pitchFamily="34" charset="0"/>
                <a:cs typeface="Arial" panose="020B0604020202020204" pitchFamily="34" charset="0"/>
              </a:rPr>
              <a:t>les bénéficiaires </a:t>
            </a:r>
            <a:r>
              <a:rPr lang="fr-FR" sz="1800" dirty="0">
                <a:effectLst/>
                <a:latin typeface="Marianne" panose="02000000000000000000" pitchFamily="2" charset="0"/>
                <a:ea typeface="Calibri" panose="020F0502020204030204" pitchFamily="34" charset="0"/>
                <a:cs typeface="Arial" panose="020B0604020202020204" pitchFamily="34" charset="0"/>
              </a:rPr>
              <a:t>: agents mobilisés dans le cadre des JOP, </a:t>
            </a:r>
          </a:p>
          <a:p>
            <a:pPr marL="342900" lvl="0" indent="-342900" algn="just">
              <a:buFont typeface="Calibri" panose="020F0502020204030204" pitchFamily="34" charset="0"/>
              <a:buChar char="-"/>
            </a:pPr>
            <a:r>
              <a:rPr lang="fr-FR" sz="1800" b="1" dirty="0">
                <a:effectLst/>
                <a:latin typeface="Marianne" panose="02000000000000000000" pitchFamily="2" charset="0"/>
                <a:ea typeface="Calibri" panose="020F0502020204030204" pitchFamily="34" charset="0"/>
                <a:cs typeface="Arial" panose="020B0604020202020204" pitchFamily="34" charset="0"/>
              </a:rPr>
              <a:t>la nature de la prestation </a:t>
            </a:r>
            <a:r>
              <a:rPr lang="fr-FR" sz="1800" dirty="0">
                <a:effectLst/>
                <a:latin typeface="Marianne" panose="02000000000000000000" pitchFamily="2" charset="0"/>
                <a:ea typeface="Calibri" panose="020F0502020204030204" pitchFamily="34" charset="0"/>
                <a:cs typeface="Arial" panose="020B0604020202020204" pitchFamily="34" charset="0"/>
              </a:rPr>
              <a:t>: titres dématérialisés, pour un montant unique quelle que soit l’intensité ou la durée de la mobilisation de l’agent ou le niveau de ressources du foyer, dans un souci de simplification de la procédure d’instruction. </a:t>
            </a:r>
            <a:endParaRPr lang="fr-FR" sz="1800" dirty="0">
              <a:effectLst/>
              <a:latin typeface="Times New Roman" panose="02020603050405020304" pitchFamily="18" charset="0"/>
              <a:ea typeface="Calibri" panose="020F0502020204030204" pitchFamily="34" charset="0"/>
            </a:endParaRPr>
          </a:p>
          <a:p>
            <a:pPr algn="just"/>
            <a:r>
              <a:rPr lang="fr-FR" sz="1800" dirty="0">
                <a:effectLst/>
                <a:latin typeface="Marianne" panose="02000000000000000000" pitchFamily="2" charset="0"/>
                <a:ea typeface="Times New Roman" panose="02020603050405020304" pitchFamily="18" charset="0"/>
                <a:cs typeface="Arial" panose="020B0604020202020204" pitchFamily="34" charset="0"/>
              </a:rPr>
              <a:t> </a:t>
            </a:r>
            <a:endParaRPr lang="fr-FR" sz="1800" dirty="0">
              <a:effectLst/>
              <a:latin typeface="Times New Roman" panose="02020603050405020304" pitchFamily="18" charset="0"/>
              <a:ea typeface="Times New Roman" panose="02020603050405020304" pitchFamily="18" charset="0"/>
            </a:endParaRPr>
          </a:p>
          <a:p>
            <a:pPr marL="342900" lvl="0" indent="-342900" algn="just">
              <a:lnSpc>
                <a:spcPct val="107000"/>
              </a:lnSpc>
              <a:spcBef>
                <a:spcPts val="600"/>
              </a:spcBef>
              <a:spcAft>
                <a:spcPts val="600"/>
              </a:spcAft>
              <a:buFont typeface="Marianne" panose="02000000000000000000" pitchFamily="2" charset="0"/>
              <a:buChar char="-"/>
              <a:tabLst>
                <a:tab pos="1697355" algn="l"/>
              </a:tabLst>
            </a:pP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200632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99070" y="1326916"/>
            <a:ext cx="7644714" cy="246221"/>
          </a:xfrm>
          <a:prstGeom prst="rect">
            <a:avLst/>
          </a:prstGeom>
          <a:noFill/>
        </p:spPr>
        <p:txBody>
          <a:bodyPr wrap="square" rtlCol="0">
            <a:spAutoFit/>
          </a:bodyPr>
          <a:lstStyle/>
          <a:p>
            <a:pPr algn="just"/>
            <a:r>
              <a:rPr lang="fr-FR" sz="1000" dirty="0">
                <a:latin typeface="+mn-lt"/>
              </a:rPr>
              <a:t> </a:t>
            </a:r>
          </a:p>
        </p:txBody>
      </p:sp>
      <p:sp>
        <p:nvSpPr>
          <p:cNvPr id="21" name="Rectangle à coins arrondis 20"/>
          <p:cNvSpPr/>
          <p:nvPr/>
        </p:nvSpPr>
        <p:spPr>
          <a:xfrm>
            <a:off x="583195" y="1508656"/>
            <a:ext cx="8229600" cy="29849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533400" indent="-533400" algn="just"/>
            <a:r>
              <a:rPr lang="fr-FR" sz="2400" b="1" dirty="0"/>
              <a:t>4.	Indemnisation des agents mobilisés  pendant les JOP</a:t>
            </a:r>
          </a:p>
        </p:txBody>
      </p:sp>
    </p:spTree>
    <p:extLst>
      <p:ext uri="{BB962C8B-B14F-4D97-AF65-F5344CB8AC3E}">
        <p14:creationId xmlns:p14="http://schemas.microsoft.com/office/powerpoint/2010/main" val="4094309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99070" y="1326916"/>
            <a:ext cx="7644714" cy="246221"/>
          </a:xfrm>
          <a:prstGeom prst="rect">
            <a:avLst/>
          </a:prstGeom>
          <a:noFill/>
        </p:spPr>
        <p:txBody>
          <a:bodyPr wrap="square" rtlCol="0">
            <a:spAutoFit/>
          </a:bodyPr>
          <a:lstStyle/>
          <a:p>
            <a:pPr algn="just"/>
            <a:r>
              <a:rPr lang="fr-FR" sz="1000" dirty="0">
                <a:latin typeface="+mn-lt"/>
              </a:rPr>
              <a:t> </a:t>
            </a:r>
          </a:p>
        </p:txBody>
      </p:sp>
      <p:sp>
        <p:nvSpPr>
          <p:cNvPr id="21" name="Rectangle à coins arrondis 20"/>
          <p:cNvSpPr/>
          <p:nvPr/>
        </p:nvSpPr>
        <p:spPr>
          <a:xfrm>
            <a:off x="457199" y="351514"/>
            <a:ext cx="8229600" cy="63781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fr-FR" b="1" dirty="0"/>
              <a:t>4. Rémunération des agents mobilisés pour l’organisation des JOP</a:t>
            </a:r>
          </a:p>
        </p:txBody>
      </p:sp>
      <p:sp>
        <p:nvSpPr>
          <p:cNvPr id="23" name="ZoneTexte 22"/>
          <p:cNvSpPr txBox="1"/>
          <p:nvPr/>
        </p:nvSpPr>
        <p:spPr>
          <a:xfrm>
            <a:off x="367290" y="1137637"/>
            <a:ext cx="8229599" cy="5974905"/>
          </a:xfrm>
          <a:prstGeom prst="rect">
            <a:avLst/>
          </a:prstGeom>
          <a:noFill/>
        </p:spPr>
        <p:txBody>
          <a:bodyPr wrap="square" rtlCol="0">
            <a:spAutoFit/>
          </a:bodyPr>
          <a:lstStyle/>
          <a:p>
            <a:pPr algn="just">
              <a:lnSpc>
                <a:spcPct val="105000"/>
              </a:lnSpc>
              <a:spcAft>
                <a:spcPts val="800"/>
              </a:spcAft>
            </a:pPr>
            <a:endParaRPr lang="fr-FR" sz="1800" b="1" dirty="0">
              <a:effectLst/>
              <a:latin typeface="Marianne" panose="02000000000000000000" pitchFamily="2" charset="0"/>
              <a:ea typeface="Calibri" panose="020F0502020204030204" pitchFamily="34" charset="0"/>
              <a:cs typeface="Times New Roman" panose="02020603050405020304" pitchFamily="18" charset="0"/>
            </a:endParaRPr>
          </a:p>
          <a:p>
            <a:pPr marL="285750" indent="-285750" algn="just">
              <a:lnSpc>
                <a:spcPct val="105000"/>
              </a:lnSpc>
              <a:spcAft>
                <a:spcPts val="800"/>
              </a:spcAft>
              <a:buFontTx/>
              <a:buChar char="-"/>
            </a:pPr>
            <a:r>
              <a:rPr lang="fr-FR" b="1" dirty="0">
                <a:latin typeface="Marianne" panose="02000000000000000000" pitchFamily="2" charset="0"/>
                <a:ea typeface="Calibri" panose="020F0502020204030204" pitchFamily="34" charset="0"/>
                <a:cs typeface="Times New Roman" panose="02020603050405020304" pitchFamily="18" charset="0"/>
              </a:rPr>
              <a:t>Les principes : M</a:t>
            </a:r>
            <a:r>
              <a:rPr lang="fr-FR" sz="1800" b="1" dirty="0">
                <a:effectLst/>
                <a:latin typeface="Marianne" panose="02000000000000000000" pitchFamily="2" charset="0"/>
                <a:ea typeface="Calibri" panose="020F0502020204030204" pitchFamily="34" charset="0"/>
                <a:cs typeface="Times New Roman" panose="02020603050405020304" pitchFamily="18" charset="0"/>
              </a:rPr>
              <a:t>obiliser le cadre indemnitaire existant</a:t>
            </a:r>
            <a:r>
              <a:rPr lang="fr-FR" sz="1800" dirty="0">
                <a:effectLst/>
                <a:latin typeface="Marianne" panose="02000000000000000000" pitchFamily="2" charset="0"/>
                <a:ea typeface="Calibri" panose="020F0502020204030204" pitchFamily="34" charset="0"/>
                <a:cs typeface="Times New Roman" panose="02020603050405020304" pitchFamily="18" charset="0"/>
              </a:rPr>
              <a:t>. Pas de création d’un régime indemnitaire ad hoc</a:t>
            </a:r>
          </a:p>
          <a:p>
            <a:pPr algn="just">
              <a:lnSpc>
                <a:spcPct val="105000"/>
              </a:lnSpc>
              <a:spcAft>
                <a:spcPts val="8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fr-FR" sz="1800" b="1" dirty="0">
                <a:effectLst/>
                <a:latin typeface="Marianne" panose="02000000000000000000" pitchFamily="2" charset="0"/>
                <a:ea typeface="Calibri" panose="020F0502020204030204" pitchFamily="34" charset="0"/>
                <a:cs typeface="Times New Roman" panose="02020603050405020304" pitchFamily="18" charset="0"/>
              </a:rPr>
              <a:t>-    Les critères d’attribution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05000"/>
              </a:lnSpc>
              <a:spcBef>
                <a:spcPts val="600"/>
              </a:spcBef>
              <a:spcAft>
                <a:spcPts val="800"/>
              </a:spcAft>
              <a:buFont typeface="Marianne" panose="02000000000000000000" pitchFamily="2" charset="0"/>
              <a:buChar char="-"/>
            </a:pPr>
            <a:r>
              <a:rPr lang="fr-FR" dirty="0">
                <a:effectLst/>
                <a:latin typeface="Marianne" panose="02000000000000000000" pitchFamily="2" charset="0"/>
                <a:ea typeface="Calibri" panose="020F0502020204030204" pitchFamily="34" charset="0"/>
                <a:cs typeface="Arial" panose="020B0604020202020204" pitchFamily="34" charset="0"/>
              </a:rPr>
              <a:t>Agents directement impliqués/mobilisés dans l’organisation des Jeux ; </a:t>
            </a:r>
            <a:endParaRPr lang="fr-FR" dirty="0">
              <a:effectLst/>
              <a:latin typeface="Calibri" panose="020F0502020204030204" pitchFamily="34" charset="0"/>
              <a:ea typeface="Calibri" panose="020F0502020204030204" pitchFamily="34" charset="0"/>
              <a:cs typeface="Arial" panose="020B0604020202020204" pitchFamily="34" charset="0"/>
            </a:endParaRPr>
          </a:p>
          <a:p>
            <a:pPr marL="800100" lvl="1" indent="-342900" algn="just">
              <a:lnSpc>
                <a:spcPct val="105000"/>
              </a:lnSpc>
              <a:spcBef>
                <a:spcPts val="600"/>
              </a:spcBef>
              <a:spcAft>
                <a:spcPts val="800"/>
              </a:spcAft>
              <a:buFont typeface="Marianne" panose="02000000000000000000" pitchFamily="2" charset="0"/>
              <a:buChar char="-"/>
            </a:pPr>
            <a:r>
              <a:rPr lang="fr-FR" dirty="0">
                <a:latin typeface="Marianne" panose="02000000000000000000" pitchFamily="2" charset="0"/>
                <a:ea typeface="Calibri" panose="020F0502020204030204" pitchFamily="34" charset="0"/>
                <a:cs typeface="Arial" panose="020B0604020202020204" pitchFamily="34" charset="0"/>
              </a:rPr>
              <a:t>U</a:t>
            </a:r>
            <a:r>
              <a:rPr lang="fr-FR" dirty="0">
                <a:effectLst/>
                <a:latin typeface="Marianne" panose="02000000000000000000" pitchFamily="2" charset="0"/>
                <a:ea typeface="Calibri" panose="020F0502020204030204" pitchFamily="34" charset="0"/>
                <a:cs typeface="Arial" panose="020B0604020202020204" pitchFamily="34" charset="0"/>
              </a:rPr>
              <a:t>n plafond de 1 500 € bruts, pour les agents de la FPE qui auront été fortement mobilisés, notamment en termes de durée et de contraintes. </a:t>
            </a:r>
            <a:r>
              <a:rPr lang="fr-FR" dirty="0">
                <a:effectLst/>
                <a:latin typeface="Marianne" panose="02000000000000000000" pitchFamily="2" charset="0"/>
                <a:ea typeface="Calibri" panose="020F0502020204030204" pitchFamily="34" charset="0"/>
                <a:cs typeface="Times New Roman" panose="02020603050405020304" pitchFamily="18" charset="0"/>
              </a:rPr>
              <a:t>Il est par ailleurs recommandé d’établir des niveaux intermédiaires de rémunération, par exemple 500 € bruts et 1000 € bruts, selon le degré et la durée de mobilisation des agents. </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spcBef>
                <a:spcPts val="600"/>
              </a:spcBef>
              <a:spcAft>
                <a:spcPts val="800"/>
              </a:spcAft>
              <a:buFont typeface="Marianne" panose="02000000000000000000" pitchFamily="2" charset="0"/>
              <a:buChar char="-"/>
            </a:pPr>
            <a:endParaRPr lang="fr-FR"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tabLst>
                <a:tab pos="1697355" algn="l"/>
              </a:tabLst>
            </a:pPr>
            <a:endParaRPr lang="fr-FR" sz="1800" dirty="0">
              <a:effectLst/>
              <a:latin typeface="Times New Roman" panose="02020603050405020304" pitchFamily="18" charset="0"/>
              <a:ea typeface="Times New Roman" panose="02020603050405020304" pitchFamily="18" charset="0"/>
            </a:endParaRPr>
          </a:p>
          <a:p>
            <a:pPr marL="342900" lvl="0" indent="-342900" algn="just">
              <a:lnSpc>
                <a:spcPct val="107000"/>
              </a:lnSpc>
              <a:spcBef>
                <a:spcPts val="600"/>
              </a:spcBef>
              <a:spcAft>
                <a:spcPts val="600"/>
              </a:spcAft>
              <a:buFont typeface="Marianne" panose="02000000000000000000" pitchFamily="2" charset="0"/>
              <a:buChar char="-"/>
              <a:tabLst>
                <a:tab pos="1697355" algn="l"/>
              </a:tabLst>
            </a:pP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05967179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ersonnalisé 1">
      <a:majorFont>
        <a:latin typeface="Marianne"/>
        <a:ea typeface=""/>
        <a:cs typeface=""/>
      </a:majorFont>
      <a:minorFont>
        <a:latin typeface="Marianne"/>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1" id="{11C3F1EE-5235-4902-898E-5C48C4E38423}" vid="{71D73275-49CE-43EA-9930-076FF6E1C50F}"/>
    </a:ext>
  </a:extLst>
</a:theme>
</file>

<file path=ppt/theme/theme2.xml><?xml version="1.0" encoding="utf-8"?>
<a:theme xmlns:a="http://schemas.openxmlformats.org/drawingml/2006/main" name="GOUVERNEMENT">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gouvernement_marianne" id="{307D1C89-B296-4882-8ECC-2BD1C6821949}" vid="{B53EA17D-A77A-459E-979D-FA962BE9015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modele-ppt-DGAFP</Template>
  <TotalTime>20693</TotalTime>
  <Words>1053</Words>
  <Application>Microsoft Office PowerPoint</Application>
  <PresentationFormat>Affichage à l'écran (4:3)</PresentationFormat>
  <Paragraphs>185</Paragraphs>
  <Slides>15</Slides>
  <Notes>11</Notes>
  <HiddenSlides>0</HiddenSlides>
  <MMClips>0</MMClips>
  <ScaleCrop>false</ScaleCrop>
  <HeadingPairs>
    <vt:vector size="8" baseType="variant">
      <vt:variant>
        <vt:lpstr>Polices utilisées</vt:lpstr>
      </vt:variant>
      <vt:variant>
        <vt:i4>7</vt:i4>
      </vt:variant>
      <vt:variant>
        <vt:lpstr>Thème</vt:lpstr>
      </vt:variant>
      <vt:variant>
        <vt:i4>2</vt:i4>
      </vt:variant>
      <vt:variant>
        <vt:lpstr>Serveurs OLE incorporés</vt:lpstr>
      </vt:variant>
      <vt:variant>
        <vt:i4>1</vt:i4>
      </vt:variant>
      <vt:variant>
        <vt:lpstr>Titres des diapositives</vt:lpstr>
      </vt:variant>
      <vt:variant>
        <vt:i4>15</vt:i4>
      </vt:variant>
    </vt:vector>
  </HeadingPairs>
  <TitlesOfParts>
    <vt:vector size="25" baseType="lpstr">
      <vt:lpstr>ＭＳ Ｐゴシック</vt:lpstr>
      <vt:lpstr>Arial</vt:lpstr>
      <vt:lpstr>Calibri</vt:lpstr>
      <vt:lpstr>Marianne</vt:lpstr>
      <vt:lpstr>Section-Bold</vt:lpstr>
      <vt:lpstr>Section-Medium</vt:lpstr>
      <vt:lpstr>Times New Roman</vt:lpstr>
      <vt:lpstr>Thème Office</vt:lpstr>
      <vt:lpstr>GOUVERNEMENT</vt:lpstr>
      <vt:lpstr>think-cell Slide</vt:lpstr>
      <vt:lpstr>  Jeux Olympiques et Paralympiques Paris 2024  -   Groupe de travail du 5 février 2024</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Secrétariat Général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Erica DECULTY</dc:creator>
  <cp:lastModifiedBy>Mireille LAROCHE</cp:lastModifiedBy>
  <cp:revision>685</cp:revision>
  <cp:lastPrinted>2024-01-30T09:45:09Z</cp:lastPrinted>
  <dcterms:created xsi:type="dcterms:W3CDTF">2020-08-27T13:38:47Z</dcterms:created>
  <dcterms:modified xsi:type="dcterms:W3CDTF">2024-03-04T13:05:43Z</dcterms:modified>
</cp:coreProperties>
</file>