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8" r:id="rId2"/>
  </p:sldMasterIdLst>
  <p:notesMasterIdLst>
    <p:notesMasterId r:id="rId13"/>
  </p:notesMasterIdLst>
  <p:handoutMasterIdLst>
    <p:handoutMasterId r:id="rId14"/>
  </p:handoutMasterIdLst>
  <p:sldIdLst>
    <p:sldId id="289" r:id="rId3"/>
    <p:sldId id="330" r:id="rId4"/>
    <p:sldId id="300" r:id="rId5"/>
    <p:sldId id="323" r:id="rId6"/>
    <p:sldId id="322" r:id="rId7"/>
    <p:sldId id="350" r:id="rId8"/>
    <p:sldId id="357" r:id="rId9"/>
    <p:sldId id="348" r:id="rId10"/>
    <p:sldId id="349" r:id="rId11"/>
    <p:sldId id="355" r:id="rId1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AS Adrien" initials="MA" lastIdx="1" clrIdx="0">
    <p:extLst>
      <p:ext uri="{19B8F6BF-5375-455C-9EA6-DF929625EA0E}">
        <p15:presenceInfo xmlns:p15="http://schemas.microsoft.com/office/powerpoint/2012/main" userId="S-1-5-21-2043104406-512064258-1538882281-252004" providerId="AD"/>
      </p:ext>
    </p:extLst>
  </p:cmAuthor>
  <p:cmAuthor id="2" name="BORDIGNON Richard" initials="BR" lastIdx="11" clrIdx="1">
    <p:extLst>
      <p:ext uri="{19B8F6BF-5375-455C-9EA6-DF929625EA0E}">
        <p15:presenceInfo xmlns:p15="http://schemas.microsoft.com/office/powerpoint/2012/main" userId="BORDIGNON Rich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7EFF3"/>
    <a:srgbClr val="0095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79" autoAdjust="0"/>
  </p:normalViewPr>
  <p:slideViewPr>
    <p:cSldViewPr snapToGrid="0">
      <p:cViewPr varScale="1">
        <p:scale>
          <a:sx n="72" d="100"/>
          <a:sy n="72" d="100"/>
        </p:scale>
        <p:origin x="1344" y="66"/>
      </p:cViewPr>
      <p:guideLst>
        <p:guide orient="horz"/>
        <p:guide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15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29A09-962F-4FC3-82A1-A78A2FB6C83D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928DC-93B9-46FF-8237-D551D1C1FD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63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27C33-1F7F-4C82-8682-C609DF23F2E9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E209A-EA01-422B-AD08-646C7495AE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474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avec Mariann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0"/>
            <a:ext cx="56388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80000" y="2685041"/>
            <a:ext cx="4428104" cy="738664"/>
          </a:xfrm>
        </p:spPr>
        <p:txBody>
          <a:bodyPr anchor="b" anchorCtr="0">
            <a:spAutoFit/>
          </a:bodyPr>
          <a:lstStyle>
            <a:lvl1pPr>
              <a:defRPr sz="2100"/>
            </a:lvl1pPr>
          </a:lstStyle>
          <a:p>
            <a:r>
              <a:rPr lang="fr-FR" dirty="0"/>
              <a:t>CLIQUEZ POUR SAISIR LE titre de la présentation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80000" y="3408000"/>
            <a:ext cx="3240360" cy="307777"/>
          </a:xfrm>
        </p:spPr>
        <p:txBody>
          <a:bodyPr>
            <a:sp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saisir le sous-titre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5950800"/>
            <a:ext cx="1872000" cy="63293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600" y="5607996"/>
            <a:ext cx="1140068" cy="97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itre et 2 Textes ou graphiq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468000" y="1170000"/>
            <a:ext cx="7848600" cy="936000"/>
          </a:xfrm>
        </p:spPr>
        <p:txBody>
          <a:bodyPr>
            <a:noAutofit/>
          </a:bodyPr>
          <a:lstStyle>
            <a:lvl1pPr>
              <a:defRPr/>
            </a:lvl1pPr>
            <a:lvl3pPr marL="180000">
              <a:tabLst>
                <a:tab pos="482400" algn="r"/>
                <a:tab pos="626400" algn="l"/>
              </a:tabLst>
              <a:defRPr/>
            </a:lvl3pPr>
            <a:lvl4pPr marL="18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>
              <a:defRPr/>
            </a:lvl6pPr>
            <a:lvl7pPr marL="608400" indent="0">
              <a:buNone/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</p:txBody>
      </p:sp>
      <p:sp>
        <p:nvSpPr>
          <p:cNvPr id="15" name="Espace réservé du contenu 2"/>
          <p:cNvSpPr>
            <a:spLocks noGrp="1"/>
          </p:cNvSpPr>
          <p:nvPr>
            <p:ph sz="half" idx="13"/>
          </p:nvPr>
        </p:nvSpPr>
        <p:spPr>
          <a:xfrm>
            <a:off x="1044000" y="260495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2"/>
          <p:cNvSpPr>
            <a:spLocks noGrp="1"/>
          </p:cNvSpPr>
          <p:nvPr>
            <p:ph sz="half" idx="14"/>
          </p:nvPr>
        </p:nvSpPr>
        <p:spPr>
          <a:xfrm>
            <a:off x="4572000" y="260495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1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2" name="Espace réservé du texte 15"/>
          <p:cNvSpPr>
            <a:spLocks noGrp="1"/>
          </p:cNvSpPr>
          <p:nvPr>
            <p:ph type="body" sz="quarter" idx="20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  <p:sp>
        <p:nvSpPr>
          <p:cNvPr id="16" name="Espace réservé du contenu 3"/>
          <p:cNvSpPr>
            <a:spLocks noGrp="1"/>
          </p:cNvSpPr>
          <p:nvPr>
            <p:ph sz="half" idx="28" hasCustomPrompt="1"/>
          </p:nvPr>
        </p:nvSpPr>
        <p:spPr>
          <a:xfrm>
            <a:off x="1062000" y="2924176"/>
            <a:ext cx="3312000" cy="2543174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23" name="Espace réservé du contenu 3"/>
          <p:cNvSpPr>
            <a:spLocks noGrp="1"/>
          </p:cNvSpPr>
          <p:nvPr>
            <p:ph sz="half" idx="29" hasCustomPrompt="1"/>
          </p:nvPr>
        </p:nvSpPr>
        <p:spPr>
          <a:xfrm>
            <a:off x="4582022" y="2933701"/>
            <a:ext cx="3312000" cy="2543174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</p:spTree>
    <p:extLst>
      <p:ext uri="{BB962C8B-B14F-4D97-AF65-F5344CB8AC3E}">
        <p14:creationId xmlns:p14="http://schemas.microsoft.com/office/powerpoint/2010/main" val="265429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4 Textes ou Graphiq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Espace réservé du contenu 2"/>
          <p:cNvSpPr>
            <a:spLocks noGrp="1"/>
          </p:cNvSpPr>
          <p:nvPr>
            <p:ph sz="half" idx="13"/>
          </p:nvPr>
        </p:nvSpPr>
        <p:spPr>
          <a:xfrm>
            <a:off x="971992" y="1661650"/>
            <a:ext cx="3312000" cy="211203"/>
          </a:xfrm>
          <a:solidFill>
            <a:schemeClr val="accent4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2"/>
          <p:cNvSpPr>
            <a:spLocks noGrp="1"/>
          </p:cNvSpPr>
          <p:nvPr>
            <p:ph sz="half" idx="14"/>
          </p:nvPr>
        </p:nvSpPr>
        <p:spPr>
          <a:xfrm>
            <a:off x="4716384" y="1661650"/>
            <a:ext cx="3312000" cy="211203"/>
          </a:xfrm>
          <a:solidFill>
            <a:schemeClr val="accent6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u contenu 2"/>
          <p:cNvSpPr>
            <a:spLocks noGrp="1"/>
          </p:cNvSpPr>
          <p:nvPr>
            <p:ph sz="half" idx="22"/>
          </p:nvPr>
        </p:nvSpPr>
        <p:spPr>
          <a:xfrm>
            <a:off x="971600" y="3461650"/>
            <a:ext cx="3312000" cy="211203"/>
          </a:xfrm>
          <a:solidFill>
            <a:schemeClr val="accent3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contenu 2"/>
          <p:cNvSpPr>
            <a:spLocks noGrp="1"/>
          </p:cNvSpPr>
          <p:nvPr>
            <p:ph sz="half" idx="23"/>
          </p:nvPr>
        </p:nvSpPr>
        <p:spPr>
          <a:xfrm>
            <a:off x="4715992" y="3461650"/>
            <a:ext cx="3312000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4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5" name="Espace réservé du texte 15"/>
          <p:cNvSpPr>
            <a:spLocks noGrp="1"/>
          </p:cNvSpPr>
          <p:nvPr>
            <p:ph type="body" sz="quarter" idx="25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  <p:sp>
        <p:nvSpPr>
          <p:cNvPr id="27" name="Espace réservé du contenu 3"/>
          <p:cNvSpPr>
            <a:spLocks noGrp="1"/>
          </p:cNvSpPr>
          <p:nvPr>
            <p:ph sz="half" idx="16" hasCustomPrompt="1"/>
          </p:nvPr>
        </p:nvSpPr>
        <p:spPr>
          <a:xfrm>
            <a:off x="1062000" y="1943100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28" name="Espace réservé du contenu 3"/>
          <p:cNvSpPr>
            <a:spLocks noGrp="1"/>
          </p:cNvSpPr>
          <p:nvPr>
            <p:ph sz="half" idx="27" hasCustomPrompt="1"/>
          </p:nvPr>
        </p:nvSpPr>
        <p:spPr>
          <a:xfrm>
            <a:off x="4719600" y="1943100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29" name="Espace réservé du contenu 3"/>
          <p:cNvSpPr>
            <a:spLocks noGrp="1"/>
          </p:cNvSpPr>
          <p:nvPr>
            <p:ph sz="half" idx="28" hasCustomPrompt="1"/>
          </p:nvPr>
        </p:nvSpPr>
        <p:spPr>
          <a:xfrm>
            <a:off x="976275" y="3752850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30" name="Espace réservé du contenu 3"/>
          <p:cNvSpPr>
            <a:spLocks noGrp="1"/>
          </p:cNvSpPr>
          <p:nvPr>
            <p:ph sz="half" idx="29" hasCustomPrompt="1"/>
          </p:nvPr>
        </p:nvSpPr>
        <p:spPr>
          <a:xfrm>
            <a:off x="4734422" y="3743325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</p:spTree>
    <p:extLst>
      <p:ext uri="{BB962C8B-B14F-4D97-AF65-F5344CB8AC3E}">
        <p14:creationId xmlns:p14="http://schemas.microsoft.com/office/powerpoint/2010/main" val="1006465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a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08000" y="2678400"/>
            <a:ext cx="4428104" cy="492443"/>
          </a:xfrm>
          <a:ln>
            <a:noFill/>
          </a:ln>
        </p:spPr>
        <p:txBody>
          <a:bodyPr anchor="b" anchorCtr="0">
            <a:spAutoFit/>
          </a:bodyPr>
          <a:lstStyle>
            <a:lvl1pPr>
              <a:defRPr sz="2600"/>
            </a:lvl1pPr>
          </a:lstStyle>
          <a:p>
            <a:r>
              <a:rPr lang="fr-FR" dirty="0"/>
              <a:t>contact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296000" y="3140969"/>
            <a:ext cx="2952328" cy="261610"/>
          </a:xfrm>
          <a:ln>
            <a:noFill/>
          </a:ln>
        </p:spPr>
        <p:txBody>
          <a:bodyPr>
            <a:spAutoFit/>
          </a:bodyPr>
          <a:lstStyle>
            <a:lvl1pPr marL="0" indent="0" algn="l">
              <a:buNone/>
              <a:defRPr lang="fr-FR" sz="1100" b="0" i="0" u="none" strike="noStrike" baseline="0" smtClean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z="1100" b="0" i="0" u="none" strike="noStrike" baseline="0" dirty="0">
                <a:latin typeface="ArialMT"/>
              </a:rPr>
              <a:t>Nom du contact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5950800"/>
            <a:ext cx="1872000" cy="63293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200" y="5684400"/>
            <a:ext cx="620698" cy="79845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0"/>
            <a:ext cx="5638800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30" y="5330757"/>
            <a:ext cx="1464000" cy="125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94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itre et sous-titre seu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3" name="Espace réservé du texte 15"/>
          <p:cNvSpPr>
            <a:spLocks noGrp="1"/>
          </p:cNvSpPr>
          <p:nvPr>
            <p:ph type="body" sz="quarter" idx="25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4024172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029757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positiv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8814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sans Marian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0"/>
            <a:ext cx="5638800" cy="68580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80000" y="3408000"/>
            <a:ext cx="3240360" cy="307777"/>
          </a:xfrm>
        </p:spPr>
        <p:txBody>
          <a:bodyPr>
            <a:sp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saisir le sous-titre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080000" y="2685041"/>
            <a:ext cx="4428104" cy="738664"/>
          </a:xfrm>
        </p:spPr>
        <p:txBody>
          <a:bodyPr anchor="b" anchorCtr="0">
            <a:spAutoFit/>
          </a:bodyPr>
          <a:lstStyle>
            <a:lvl1pPr>
              <a:defRPr sz="2100"/>
            </a:lvl1pPr>
          </a:lstStyle>
          <a:p>
            <a:r>
              <a:rPr lang="fr-FR" dirty="0"/>
              <a:t>CLIQUEZ POUR SAISIR LE titre de la présentation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200" y="536799"/>
            <a:ext cx="1008000" cy="34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24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1 Contenu texte ou graphiq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19150" y="34085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7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sp>
        <p:nvSpPr>
          <p:cNvPr id="13" name="Espace réservé du contenu 3"/>
          <p:cNvSpPr>
            <a:spLocks noGrp="1"/>
          </p:cNvSpPr>
          <p:nvPr>
            <p:ph sz="half" idx="18" hasCustomPrompt="1"/>
          </p:nvPr>
        </p:nvSpPr>
        <p:spPr>
          <a:xfrm>
            <a:off x="244038" y="1046249"/>
            <a:ext cx="8565398" cy="50783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15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0"/>
            <a:r>
              <a:rPr lang="fr-FR" dirty="0"/>
              <a:t>Cliquez pour saisir le teste</a:t>
            </a:r>
          </a:p>
        </p:txBody>
      </p:sp>
    </p:spTree>
    <p:extLst>
      <p:ext uri="{BB962C8B-B14F-4D97-AF65-F5344CB8AC3E}">
        <p14:creationId xmlns:p14="http://schemas.microsoft.com/office/powerpoint/2010/main" val="1833624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2 Contenus textes ou graphiq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80000" y="1674900"/>
            <a:ext cx="3312000" cy="3989300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150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0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1062000" y="142290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sz="half" idx="14"/>
          </p:nvPr>
        </p:nvSpPr>
        <p:spPr>
          <a:xfrm>
            <a:off x="4679632" y="142290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u contenu 3"/>
          <p:cNvSpPr>
            <a:spLocks noGrp="1"/>
          </p:cNvSpPr>
          <p:nvPr>
            <p:ph sz="half" idx="16" hasCustomPrompt="1"/>
          </p:nvPr>
        </p:nvSpPr>
        <p:spPr>
          <a:xfrm>
            <a:off x="1062000" y="1674900"/>
            <a:ext cx="3312000" cy="3989300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15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0"/>
            <a:r>
              <a:rPr lang="fr-FR" dirty="0"/>
              <a:t>Cliquez pour saisir le texte ou ajouter un élément graphique</a:t>
            </a: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19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0" name="Espace réservé du texte 15"/>
          <p:cNvSpPr>
            <a:spLocks noGrp="1"/>
          </p:cNvSpPr>
          <p:nvPr>
            <p:ph type="body" sz="quarter" idx="17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4206953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2 contenus text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468000" y="1170000"/>
            <a:ext cx="3960242" cy="2015936"/>
          </a:xfrm>
        </p:spPr>
        <p:txBody>
          <a:bodyPr wrap="square">
            <a:spAutoFit/>
          </a:bodyPr>
          <a:lstStyle>
            <a:lvl1pPr>
              <a:defRPr/>
            </a:lvl1pPr>
            <a:lvl3pPr marL="180000">
              <a:tabLst>
                <a:tab pos="482400" algn="r"/>
                <a:tab pos="626400" algn="l"/>
              </a:tabLst>
              <a:defRPr/>
            </a:lvl3pPr>
            <a:lvl4pPr marL="18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 marL="288000"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7" hasCustomPrompt="1"/>
          </p:nvPr>
        </p:nvSpPr>
        <p:spPr>
          <a:xfrm>
            <a:off x="4464000" y="1170000"/>
            <a:ext cx="3960242" cy="2015936"/>
          </a:xfrm>
        </p:spPr>
        <p:txBody>
          <a:bodyPr wrap="square">
            <a:spAutoFit/>
          </a:bodyPr>
          <a:lstStyle>
            <a:lvl3pPr marL="180000">
              <a:tabLst>
                <a:tab pos="482400" algn="r"/>
                <a:tab pos="626400" algn="l"/>
              </a:tabLst>
              <a:defRPr/>
            </a:lvl3pPr>
            <a:lvl4pPr marL="18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 marL="288000"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19" name="Espace réservé du texte 15"/>
          <p:cNvSpPr>
            <a:spLocks noGrp="1"/>
          </p:cNvSpPr>
          <p:nvPr>
            <p:ph type="body" sz="quarter" idx="18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42408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avec Mariann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0"/>
            <a:ext cx="5638799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80000" y="2685041"/>
            <a:ext cx="4428104" cy="738664"/>
          </a:xfrm>
        </p:spPr>
        <p:txBody>
          <a:bodyPr anchor="b" anchorCtr="0">
            <a:spAutoFit/>
          </a:bodyPr>
          <a:lstStyle>
            <a:lvl1pPr>
              <a:defRPr sz="2100"/>
            </a:lvl1pPr>
          </a:lstStyle>
          <a:p>
            <a:r>
              <a:rPr lang="fr-FR" dirty="0"/>
              <a:t>CLIQUEZ POUR SAISIR LE titre de la présentation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80000" y="3408000"/>
            <a:ext cx="3240360" cy="307777"/>
          </a:xfrm>
        </p:spPr>
        <p:txBody>
          <a:bodyPr>
            <a:sp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saisir le sous-titre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5950800"/>
            <a:ext cx="1872000" cy="63293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539" y="5647951"/>
            <a:ext cx="1093383" cy="9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287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2 contenus texte sans numéro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288000" y="1170000"/>
            <a:ext cx="3960242" cy="2015936"/>
          </a:xfrm>
        </p:spPr>
        <p:txBody>
          <a:bodyPr wrap="square">
            <a:spAutoFit/>
          </a:bodyPr>
          <a:lstStyle>
            <a:lvl2pPr marL="180000">
              <a:defRPr/>
            </a:lvl2pPr>
            <a:lvl3pPr marL="360000">
              <a:tabLst>
                <a:tab pos="482400" algn="r"/>
                <a:tab pos="626400" algn="l"/>
              </a:tabLst>
              <a:defRPr/>
            </a:lvl3pPr>
            <a:lvl4pPr marL="36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7" hasCustomPrompt="1"/>
          </p:nvPr>
        </p:nvSpPr>
        <p:spPr>
          <a:xfrm>
            <a:off x="4284166" y="1170000"/>
            <a:ext cx="3960242" cy="2015936"/>
          </a:xfrm>
        </p:spPr>
        <p:txBody>
          <a:bodyPr wrap="square">
            <a:spAutoFit/>
          </a:bodyPr>
          <a:lstStyle>
            <a:lvl3pPr marL="360000">
              <a:tabLst>
                <a:tab pos="482400" algn="r"/>
                <a:tab pos="626400" algn="l"/>
              </a:tabLst>
              <a:defRPr/>
            </a:lvl3pPr>
            <a:lvl4pPr marL="36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4" name="Espace réservé du texte 15"/>
          <p:cNvSpPr>
            <a:spLocks noGrp="1"/>
          </p:cNvSpPr>
          <p:nvPr>
            <p:ph type="body" sz="quarter" idx="18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3625307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au et 2 contenus dro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16" hasCustomPrompt="1"/>
          </p:nvPr>
        </p:nvSpPr>
        <p:spPr>
          <a:xfrm>
            <a:off x="7614512" y="1911879"/>
            <a:ext cx="1421984" cy="1699200"/>
          </a:xfrm>
          <a:ln w="6350">
            <a:noFill/>
          </a:ln>
        </p:spPr>
        <p:txBody>
          <a:bodyPr vert="horz" lIns="0" tIns="45720" rIns="25200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  <a:lvl6pPr marL="0">
              <a:defRPr/>
            </a:lvl6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srgbClr val="004A6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Cliquez pour saisir le texte</a:t>
            </a:r>
          </a:p>
          <a:p>
            <a:pPr lvl="5"/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18" hasCustomPrompt="1"/>
          </p:nvPr>
        </p:nvSpPr>
        <p:spPr>
          <a:xfrm>
            <a:off x="7614512" y="3612901"/>
            <a:ext cx="1421984" cy="1699200"/>
          </a:xfrm>
          <a:ln w="6350">
            <a:noFill/>
          </a:ln>
        </p:spPr>
        <p:txBody>
          <a:bodyPr vert="horz" lIns="0" tIns="45720" rIns="25200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  <a:lvl6pPr marL="0">
              <a:defRPr/>
            </a:lvl6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srgbClr val="004A6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Cliquez pour saisir le texte</a:t>
            </a:r>
          </a:p>
          <a:p>
            <a:pPr lvl="5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17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18" name="Espace réservé du texte 15"/>
          <p:cNvSpPr>
            <a:spLocks noGrp="1"/>
          </p:cNvSpPr>
          <p:nvPr>
            <p:ph type="body" sz="quarter" idx="19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3683782"/>
              </p:ext>
            </p:extLst>
          </p:nvPr>
        </p:nvGraphicFramePr>
        <p:xfrm>
          <a:off x="900113" y="1442956"/>
          <a:ext cx="6408000" cy="3738810"/>
        </p:xfrm>
        <a:graphic>
          <a:graphicData uri="http://schemas.openxmlformats.org/drawingml/2006/table">
            <a:tbl>
              <a:tblPr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1005"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324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005"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324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bg2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fr-FR" sz="600" b="0" i="0" u="none" strike="noStrike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bg2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fr-FR" sz="600" b="0" i="0" u="none" strike="noStrike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bg2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127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Titre et 2 Textes ou graphiq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468000" y="1170000"/>
            <a:ext cx="7848600" cy="936000"/>
          </a:xfrm>
        </p:spPr>
        <p:txBody>
          <a:bodyPr>
            <a:noAutofit/>
          </a:bodyPr>
          <a:lstStyle>
            <a:lvl1pPr>
              <a:defRPr/>
            </a:lvl1pPr>
            <a:lvl3pPr marL="180000">
              <a:tabLst>
                <a:tab pos="482400" algn="r"/>
                <a:tab pos="626400" algn="l"/>
              </a:tabLst>
              <a:defRPr/>
            </a:lvl3pPr>
            <a:lvl4pPr marL="18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>
              <a:defRPr/>
            </a:lvl6pPr>
            <a:lvl7pPr marL="608400" indent="0">
              <a:buNone/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</p:txBody>
      </p:sp>
      <p:sp>
        <p:nvSpPr>
          <p:cNvPr id="15" name="Espace réservé du contenu 2"/>
          <p:cNvSpPr>
            <a:spLocks noGrp="1"/>
          </p:cNvSpPr>
          <p:nvPr>
            <p:ph sz="half" idx="13"/>
          </p:nvPr>
        </p:nvSpPr>
        <p:spPr>
          <a:xfrm>
            <a:off x="1044000" y="260495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2"/>
          <p:cNvSpPr>
            <a:spLocks noGrp="1"/>
          </p:cNvSpPr>
          <p:nvPr>
            <p:ph sz="half" idx="14"/>
          </p:nvPr>
        </p:nvSpPr>
        <p:spPr>
          <a:xfrm>
            <a:off x="4572000" y="260495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1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2" name="Espace réservé du texte 15"/>
          <p:cNvSpPr>
            <a:spLocks noGrp="1"/>
          </p:cNvSpPr>
          <p:nvPr>
            <p:ph type="body" sz="quarter" idx="20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  <p:sp>
        <p:nvSpPr>
          <p:cNvPr id="16" name="Espace réservé du contenu 3"/>
          <p:cNvSpPr>
            <a:spLocks noGrp="1"/>
          </p:cNvSpPr>
          <p:nvPr>
            <p:ph sz="half" idx="28" hasCustomPrompt="1"/>
          </p:nvPr>
        </p:nvSpPr>
        <p:spPr>
          <a:xfrm>
            <a:off x="1062000" y="2924176"/>
            <a:ext cx="3312000" cy="2543174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23" name="Espace réservé du contenu 3"/>
          <p:cNvSpPr>
            <a:spLocks noGrp="1"/>
          </p:cNvSpPr>
          <p:nvPr>
            <p:ph sz="half" idx="29" hasCustomPrompt="1"/>
          </p:nvPr>
        </p:nvSpPr>
        <p:spPr>
          <a:xfrm>
            <a:off x="4582022" y="2933701"/>
            <a:ext cx="3312000" cy="2543174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</p:spTree>
    <p:extLst>
      <p:ext uri="{BB962C8B-B14F-4D97-AF65-F5344CB8AC3E}">
        <p14:creationId xmlns:p14="http://schemas.microsoft.com/office/powerpoint/2010/main" val="2256824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4 Textes ou Graphiq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Espace réservé du contenu 2"/>
          <p:cNvSpPr>
            <a:spLocks noGrp="1"/>
          </p:cNvSpPr>
          <p:nvPr>
            <p:ph sz="half" idx="13"/>
          </p:nvPr>
        </p:nvSpPr>
        <p:spPr>
          <a:xfrm>
            <a:off x="971992" y="1661650"/>
            <a:ext cx="3312000" cy="211203"/>
          </a:xfrm>
          <a:solidFill>
            <a:schemeClr val="accent4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2"/>
          <p:cNvSpPr>
            <a:spLocks noGrp="1"/>
          </p:cNvSpPr>
          <p:nvPr>
            <p:ph sz="half" idx="14"/>
          </p:nvPr>
        </p:nvSpPr>
        <p:spPr>
          <a:xfrm>
            <a:off x="4716384" y="1661650"/>
            <a:ext cx="3312000" cy="211203"/>
          </a:xfrm>
          <a:solidFill>
            <a:schemeClr val="accent6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u contenu 2"/>
          <p:cNvSpPr>
            <a:spLocks noGrp="1"/>
          </p:cNvSpPr>
          <p:nvPr>
            <p:ph sz="half" idx="22"/>
          </p:nvPr>
        </p:nvSpPr>
        <p:spPr>
          <a:xfrm>
            <a:off x="971600" y="3461650"/>
            <a:ext cx="3312000" cy="211203"/>
          </a:xfrm>
          <a:solidFill>
            <a:schemeClr val="accent3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contenu 2"/>
          <p:cNvSpPr>
            <a:spLocks noGrp="1"/>
          </p:cNvSpPr>
          <p:nvPr>
            <p:ph sz="half" idx="23"/>
          </p:nvPr>
        </p:nvSpPr>
        <p:spPr>
          <a:xfrm>
            <a:off x="4715992" y="3461650"/>
            <a:ext cx="3312000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4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5" name="Espace réservé du texte 15"/>
          <p:cNvSpPr>
            <a:spLocks noGrp="1"/>
          </p:cNvSpPr>
          <p:nvPr>
            <p:ph type="body" sz="quarter" idx="25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  <p:sp>
        <p:nvSpPr>
          <p:cNvPr id="27" name="Espace réservé du contenu 3"/>
          <p:cNvSpPr>
            <a:spLocks noGrp="1"/>
          </p:cNvSpPr>
          <p:nvPr>
            <p:ph sz="half" idx="16" hasCustomPrompt="1"/>
          </p:nvPr>
        </p:nvSpPr>
        <p:spPr>
          <a:xfrm>
            <a:off x="1062000" y="1943100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28" name="Espace réservé du contenu 3"/>
          <p:cNvSpPr>
            <a:spLocks noGrp="1"/>
          </p:cNvSpPr>
          <p:nvPr>
            <p:ph sz="half" idx="27" hasCustomPrompt="1"/>
          </p:nvPr>
        </p:nvSpPr>
        <p:spPr>
          <a:xfrm>
            <a:off x="4719600" y="1943100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29" name="Espace réservé du contenu 3"/>
          <p:cNvSpPr>
            <a:spLocks noGrp="1"/>
          </p:cNvSpPr>
          <p:nvPr>
            <p:ph sz="half" idx="28" hasCustomPrompt="1"/>
          </p:nvPr>
        </p:nvSpPr>
        <p:spPr>
          <a:xfrm>
            <a:off x="976275" y="3752850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30" name="Espace réservé du contenu 3"/>
          <p:cNvSpPr>
            <a:spLocks noGrp="1"/>
          </p:cNvSpPr>
          <p:nvPr>
            <p:ph sz="half" idx="29" hasCustomPrompt="1"/>
          </p:nvPr>
        </p:nvSpPr>
        <p:spPr>
          <a:xfrm>
            <a:off x="4734422" y="3743325"/>
            <a:ext cx="3312000" cy="13811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28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500"/>
            </a:lvl5pPr>
          </a:lstStyle>
          <a:p>
            <a:pPr lvl="4"/>
            <a:r>
              <a:rPr lang="fr-FR" dirty="0"/>
              <a:t>Cliquez pour saisir le texte ou ajouter un élément graphique</a:t>
            </a:r>
          </a:p>
        </p:txBody>
      </p:sp>
    </p:spTree>
    <p:extLst>
      <p:ext uri="{BB962C8B-B14F-4D97-AF65-F5344CB8AC3E}">
        <p14:creationId xmlns:p14="http://schemas.microsoft.com/office/powerpoint/2010/main" val="2435856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Titre et sous-titre seu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3" name="Espace réservé du texte 15"/>
          <p:cNvSpPr>
            <a:spLocks noGrp="1"/>
          </p:cNvSpPr>
          <p:nvPr>
            <p:ph type="body" sz="quarter" idx="25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265112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9831535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avec Mariann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80000" y="2685041"/>
            <a:ext cx="4428104" cy="738664"/>
          </a:xfrm>
        </p:spPr>
        <p:txBody>
          <a:bodyPr anchor="b" anchorCtr="0">
            <a:spAutoFit/>
          </a:bodyPr>
          <a:lstStyle>
            <a:lvl1pPr>
              <a:defRPr sz="2100"/>
            </a:lvl1pPr>
          </a:lstStyle>
          <a:p>
            <a:r>
              <a:rPr lang="fr-FR" dirty="0"/>
              <a:t>CLIQUEZ POUR SAISIR LE titre de la présentation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80000" y="3408000"/>
            <a:ext cx="3240360" cy="307777"/>
          </a:xfrm>
        </p:spPr>
        <p:txBody>
          <a:bodyPr>
            <a:sp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saisir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481429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370648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sans Marian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0"/>
            <a:ext cx="5638800" cy="68580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80000" y="3408000"/>
            <a:ext cx="3240360" cy="307777"/>
          </a:xfrm>
        </p:spPr>
        <p:txBody>
          <a:bodyPr>
            <a:sp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saisir le sous-titre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080000" y="2685041"/>
            <a:ext cx="4428104" cy="738664"/>
          </a:xfrm>
        </p:spPr>
        <p:txBody>
          <a:bodyPr anchor="b" anchorCtr="0">
            <a:spAutoFit/>
          </a:bodyPr>
          <a:lstStyle>
            <a:lvl1pPr>
              <a:defRPr sz="2100"/>
            </a:lvl1pPr>
          </a:lstStyle>
          <a:p>
            <a:r>
              <a:rPr lang="fr-FR" dirty="0"/>
              <a:t>CLIQUEZ POUR SAISIR LE titre de la présentation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200" y="536799"/>
            <a:ext cx="1008000" cy="34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1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151" y="396000"/>
            <a:ext cx="5904000" cy="384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du sommaire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92041" y="1411200"/>
            <a:ext cx="5507159" cy="4436653"/>
          </a:xfrm>
        </p:spPr>
        <p:txBody>
          <a:bodyPr/>
          <a:lstStyle>
            <a:lvl1pPr>
              <a:tabLst>
                <a:tab pos="1080000" algn="r"/>
                <a:tab pos="3888000" algn="l"/>
              </a:tabLst>
              <a:defRPr/>
            </a:lvl1pPr>
            <a:lvl2pPr>
              <a:tabLst>
                <a:tab pos="1080000" algn="r"/>
                <a:tab pos="4860000" algn="l"/>
              </a:tabLst>
              <a:defRPr/>
            </a:lvl2pPr>
            <a:lvl3pPr marL="180000">
              <a:tabLst>
                <a:tab pos="482400" algn="r"/>
                <a:tab pos="626400" algn="l"/>
                <a:tab pos="4860000" algn="l"/>
              </a:tabLst>
              <a:defRPr/>
            </a:lvl3pPr>
            <a:lvl4pPr marL="180000">
              <a:tabLst>
                <a:tab pos="482400" algn="r"/>
                <a:tab pos="626400" algn="l"/>
                <a:tab pos="4860000" algn="l"/>
              </a:tabLst>
              <a:defRPr/>
            </a:lvl4pPr>
            <a:lvl5pPr>
              <a:tabLst>
                <a:tab pos="1080000" algn="r"/>
                <a:tab pos="5220000" algn="l"/>
              </a:tabLst>
              <a:defRPr/>
            </a:lvl5pPr>
          </a:lstStyle>
          <a:p>
            <a:pPr lvl="0"/>
            <a:r>
              <a:rPr lang="fr-FR" dirty="0"/>
              <a:t>Cliquez pour saisir le sommaire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3"/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36000" y="6309320"/>
            <a:ext cx="549424" cy="365125"/>
          </a:xfrm>
        </p:spPr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33" y="0"/>
            <a:ext cx="2878667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200" y="536799"/>
            <a:ext cx="1008000" cy="34080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 rot="19910136">
            <a:off x="482993" y="3050778"/>
            <a:ext cx="7791450" cy="1033462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>
                    <a:lumMod val="75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Travail</a:t>
            </a:r>
          </a:p>
        </p:txBody>
      </p:sp>
    </p:spTree>
    <p:extLst>
      <p:ext uri="{BB962C8B-B14F-4D97-AF65-F5344CB8AC3E}">
        <p14:creationId xmlns:p14="http://schemas.microsoft.com/office/powerpoint/2010/main" val="408415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1 Contenu texte ou graphiq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19150" y="34085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7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sp>
        <p:nvSpPr>
          <p:cNvPr id="13" name="Espace réservé du contenu 3"/>
          <p:cNvSpPr>
            <a:spLocks noGrp="1"/>
          </p:cNvSpPr>
          <p:nvPr>
            <p:ph sz="half" idx="18" hasCustomPrompt="1"/>
          </p:nvPr>
        </p:nvSpPr>
        <p:spPr>
          <a:xfrm>
            <a:off x="244038" y="1046249"/>
            <a:ext cx="8565398" cy="5078325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15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0"/>
            <a:r>
              <a:rPr lang="fr-FR" dirty="0"/>
              <a:t>Cliquez pour saisir le teste</a:t>
            </a:r>
          </a:p>
        </p:txBody>
      </p:sp>
    </p:spTree>
    <p:extLst>
      <p:ext uri="{BB962C8B-B14F-4D97-AF65-F5344CB8AC3E}">
        <p14:creationId xmlns:p14="http://schemas.microsoft.com/office/powerpoint/2010/main" val="116802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2 Contenus textes ou graphiq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80000" y="1674900"/>
            <a:ext cx="3312000" cy="3989300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150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0"/>
            <a:r>
              <a:rPr lang="fr-FR" dirty="0"/>
              <a:t>Cliquez pour saisir le texte ou ajouter un élément graphique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1062000" y="142290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sz="half" idx="14"/>
          </p:nvPr>
        </p:nvSpPr>
        <p:spPr>
          <a:xfrm>
            <a:off x="4679632" y="1422900"/>
            <a:ext cx="3312368" cy="211203"/>
          </a:xfrm>
          <a:solidFill>
            <a:schemeClr val="bg2"/>
          </a:solidFill>
          <a:ln w="6350">
            <a:solidFill>
              <a:srgbClr val="000000">
                <a:alpha val="20000"/>
              </a:srgbClr>
            </a:solidFill>
          </a:ln>
        </p:spPr>
        <p:txBody>
          <a:bodyPr tIns="36000" bIns="36000" anchor="ctr" anchorCtr="0">
            <a:spAutoFit/>
          </a:bodyPr>
          <a:lstStyle>
            <a:lvl1pPr algn="ctr">
              <a:spcBef>
                <a:spcPts val="0"/>
              </a:spcBef>
              <a:defRPr sz="900" b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u contenu 3"/>
          <p:cNvSpPr>
            <a:spLocks noGrp="1"/>
          </p:cNvSpPr>
          <p:nvPr>
            <p:ph sz="half" idx="16" hasCustomPrompt="1"/>
          </p:nvPr>
        </p:nvSpPr>
        <p:spPr>
          <a:xfrm>
            <a:off x="1062000" y="1674900"/>
            <a:ext cx="3312000" cy="3989300"/>
          </a:xfrm>
          <a:ln w="6350">
            <a:solidFill>
              <a:srgbClr val="000000">
                <a:alpha val="20000"/>
              </a:srgbClr>
            </a:solidFill>
          </a:ln>
        </p:spPr>
        <p:txBody>
          <a:bodyPr vert="horz" lIns="0" tIns="45720" rIns="252000" bIns="45720" rtlCol="0">
            <a:noAutofit/>
          </a:bodyPr>
          <a:lstStyle>
            <a:lvl1pPr>
              <a:defRPr lang="fr-FR" sz="1500" baseline="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</a:lstStyle>
          <a:p>
            <a:pPr lvl="0"/>
            <a:r>
              <a:rPr lang="fr-FR" dirty="0"/>
              <a:t>Cliquez pour saisir le texte ou ajouter un élément graphique</a:t>
            </a: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19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0" name="Espace réservé du texte 15"/>
          <p:cNvSpPr>
            <a:spLocks noGrp="1"/>
          </p:cNvSpPr>
          <p:nvPr>
            <p:ph type="body" sz="quarter" idx="17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303876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2 contenus text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468000" y="1170000"/>
            <a:ext cx="3960242" cy="2015936"/>
          </a:xfrm>
        </p:spPr>
        <p:txBody>
          <a:bodyPr wrap="square">
            <a:spAutoFit/>
          </a:bodyPr>
          <a:lstStyle>
            <a:lvl1pPr>
              <a:defRPr/>
            </a:lvl1pPr>
            <a:lvl3pPr marL="180000">
              <a:tabLst>
                <a:tab pos="482400" algn="r"/>
                <a:tab pos="626400" algn="l"/>
              </a:tabLst>
              <a:defRPr/>
            </a:lvl3pPr>
            <a:lvl4pPr marL="18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 marL="288000"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7" hasCustomPrompt="1"/>
          </p:nvPr>
        </p:nvSpPr>
        <p:spPr>
          <a:xfrm>
            <a:off x="4464000" y="1170000"/>
            <a:ext cx="3960242" cy="2015936"/>
          </a:xfrm>
        </p:spPr>
        <p:txBody>
          <a:bodyPr wrap="square">
            <a:spAutoFit/>
          </a:bodyPr>
          <a:lstStyle>
            <a:lvl3pPr marL="180000">
              <a:tabLst>
                <a:tab pos="482400" algn="r"/>
                <a:tab pos="626400" algn="l"/>
              </a:tabLst>
              <a:defRPr/>
            </a:lvl3pPr>
            <a:lvl4pPr marL="18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 marL="288000"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19" name="Espace réservé du texte 15"/>
          <p:cNvSpPr>
            <a:spLocks noGrp="1"/>
          </p:cNvSpPr>
          <p:nvPr>
            <p:ph type="body" sz="quarter" idx="18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58506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2 contenus texte sans numéro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288000" y="1170000"/>
            <a:ext cx="3960242" cy="2015936"/>
          </a:xfrm>
        </p:spPr>
        <p:txBody>
          <a:bodyPr wrap="square">
            <a:spAutoFit/>
          </a:bodyPr>
          <a:lstStyle>
            <a:lvl2pPr marL="180000">
              <a:defRPr/>
            </a:lvl2pPr>
            <a:lvl3pPr marL="360000">
              <a:tabLst>
                <a:tab pos="482400" algn="r"/>
                <a:tab pos="626400" algn="l"/>
              </a:tabLst>
              <a:defRPr/>
            </a:lvl3pPr>
            <a:lvl4pPr marL="36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7" hasCustomPrompt="1"/>
          </p:nvPr>
        </p:nvSpPr>
        <p:spPr>
          <a:xfrm>
            <a:off x="4284166" y="1170000"/>
            <a:ext cx="3960242" cy="2015936"/>
          </a:xfrm>
        </p:spPr>
        <p:txBody>
          <a:bodyPr wrap="square">
            <a:spAutoFit/>
          </a:bodyPr>
          <a:lstStyle>
            <a:lvl3pPr marL="360000">
              <a:tabLst>
                <a:tab pos="482400" algn="r"/>
                <a:tab pos="626400" algn="l"/>
              </a:tabLst>
              <a:defRPr/>
            </a:lvl3pPr>
            <a:lvl4pPr marL="360000">
              <a:tabLst>
                <a:tab pos="482400" algn="r"/>
                <a:tab pos="626400" algn="l"/>
              </a:tabLst>
              <a:defRPr/>
            </a:lvl4pPr>
            <a:lvl5pPr>
              <a:defRPr/>
            </a:lvl5pPr>
            <a:lvl6pPr>
              <a:defRPr/>
            </a:lvl6pPr>
            <a:lvl7pPr marL="734400">
              <a:defRPr/>
            </a:lvl7pPr>
            <a:lvl8pPr marL="1094400">
              <a:defRPr/>
            </a:lvl8pPr>
            <a:lvl9pPr>
              <a:defRPr/>
            </a:lvl9pPr>
          </a:lstStyle>
          <a:p>
            <a:pPr lvl="0"/>
            <a:r>
              <a:rPr lang="fr-FR" dirty="0"/>
              <a:t>Cliquez pour saisir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  <a:p>
            <a:pPr lvl="6"/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24" name="Espace réservé du texte 15"/>
          <p:cNvSpPr>
            <a:spLocks noGrp="1"/>
          </p:cNvSpPr>
          <p:nvPr>
            <p:ph type="body" sz="quarter" idx="18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/>
          <a:p>
            <a:pPr lvl="0"/>
            <a:r>
              <a:rPr lang="fr-FR" dirty="0"/>
              <a:t>Cliquez pour saisir le sous 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79002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 et 2 contenus dro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16" hasCustomPrompt="1"/>
          </p:nvPr>
        </p:nvSpPr>
        <p:spPr>
          <a:xfrm>
            <a:off x="7614512" y="1911879"/>
            <a:ext cx="1421984" cy="1699200"/>
          </a:xfrm>
          <a:ln w="6350">
            <a:noFill/>
          </a:ln>
        </p:spPr>
        <p:txBody>
          <a:bodyPr vert="horz" lIns="0" tIns="45720" rIns="25200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  <a:lvl6pPr marL="0">
              <a:defRPr/>
            </a:lvl6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srgbClr val="004A6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Cliquez pour saisir le texte</a:t>
            </a:r>
          </a:p>
          <a:p>
            <a:pPr lvl="5"/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18" hasCustomPrompt="1"/>
          </p:nvPr>
        </p:nvSpPr>
        <p:spPr>
          <a:xfrm>
            <a:off x="7614512" y="3612901"/>
            <a:ext cx="1421984" cy="1699200"/>
          </a:xfrm>
          <a:ln w="6350">
            <a:noFill/>
          </a:ln>
        </p:spPr>
        <p:txBody>
          <a:bodyPr vert="horz" lIns="0" tIns="45720" rIns="25200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smtClean="0"/>
            </a:lvl1pPr>
            <a:lvl2pPr>
              <a:defRPr lang="fr-FR" sz="2400" smtClean="0"/>
            </a:lvl2pPr>
            <a:lvl3pPr>
              <a:defRPr lang="fr-FR" sz="2000" smtClean="0"/>
            </a:lvl3pPr>
            <a:lvl4pPr>
              <a:defRPr lang="fr-FR" sz="1800" smtClean="0"/>
            </a:lvl4pPr>
            <a:lvl5pPr>
              <a:defRPr lang="fr-FR" sz="1800"/>
            </a:lvl5pPr>
            <a:lvl6pPr marL="0">
              <a:defRPr/>
            </a:lvl6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srgbClr val="004A6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Cliquez pour saisir le texte</a:t>
            </a:r>
          </a:p>
          <a:p>
            <a:pPr lvl="5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00"/>
            <a:ext cx="819150" cy="3937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0" y="6296400"/>
            <a:ext cx="937262" cy="39319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360000"/>
            <a:ext cx="1007983" cy="340803"/>
          </a:xfrm>
          <a:prstGeom prst="rect">
            <a:avLst/>
          </a:prstGeom>
        </p:spPr>
      </p:pic>
      <p:sp>
        <p:nvSpPr>
          <p:cNvPr id="17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342000"/>
            <a:ext cx="6768336" cy="28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saisir le Titre de la DIAPOSITIVE</a:t>
            </a:r>
          </a:p>
        </p:txBody>
      </p:sp>
      <p:sp>
        <p:nvSpPr>
          <p:cNvPr id="18" name="Espace réservé du texte 15"/>
          <p:cNvSpPr>
            <a:spLocks noGrp="1"/>
          </p:cNvSpPr>
          <p:nvPr>
            <p:ph type="body" sz="quarter" idx="19" hasCustomPrompt="1"/>
          </p:nvPr>
        </p:nvSpPr>
        <p:spPr>
          <a:xfrm>
            <a:off x="972000" y="565200"/>
            <a:ext cx="6624000" cy="2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saisir le sous titre de la diapositive</a:t>
            </a: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56936912"/>
              </p:ext>
            </p:extLst>
          </p:nvPr>
        </p:nvGraphicFramePr>
        <p:xfrm>
          <a:off x="900113" y="1442956"/>
          <a:ext cx="6408000" cy="3738810"/>
        </p:xfrm>
        <a:graphic>
          <a:graphicData uri="http://schemas.openxmlformats.org/drawingml/2006/table">
            <a:tbl>
              <a:tblPr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1005"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324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005"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324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324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bg2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fr-FR" sz="600" b="0" i="0" u="none" strike="noStrike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bg2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1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fr-FR" sz="600" b="0" i="0" u="none" strike="noStrike" kern="1200" dirty="0">
                        <a:solidFill>
                          <a:srgbClr val="FFFF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0" i="0" u="none" strike="noStrike" dirty="0">
                        <a:solidFill>
                          <a:schemeClr val="bg2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l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36000" marR="9324" marT="48000" marB="48000" anchor="ctr">
                    <a:lnL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24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44000" cy="38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2000" y="1600201"/>
            <a:ext cx="8244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48000" y="631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5496" y="6309320"/>
            <a:ext cx="549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3B06EBDD-958C-4AE8-A34D-C4DA2B38600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37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65" r:id="rId16"/>
    <p:sldLayoutId id="2147483662" r:id="rId17"/>
    <p:sldLayoutId id="2147483652" r:id="rId18"/>
    <p:sldLayoutId id="2147483663" r:id="rId19"/>
    <p:sldLayoutId id="2147483664" r:id="rId20"/>
    <p:sldLayoutId id="2147483666" r:id="rId21"/>
    <p:sldLayoutId id="2147483667" r:id="rId22"/>
    <p:sldLayoutId id="2147483668" r:id="rId23"/>
    <p:sldLayoutId id="2147483670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1500" kern="1200">
          <a:solidFill>
            <a:schemeClr val="bg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spcAft>
          <a:spcPts val="400"/>
        </a:spcAft>
        <a:buFontTx/>
        <a:buNone/>
        <a:defRPr sz="1200" b="1" kern="1200">
          <a:solidFill>
            <a:schemeClr val="accent3"/>
          </a:solidFill>
          <a:latin typeface="+mn-lt"/>
          <a:ea typeface="+mn-ea"/>
          <a:cs typeface="+mn-cs"/>
        </a:defRPr>
      </a:lvl2pPr>
      <a:lvl3pPr marL="360000" indent="0" algn="l" defTabSz="914400" rtl="0" eaLnBrk="1" latinLnBrk="0" hangingPunct="1">
        <a:spcBef>
          <a:spcPts val="800"/>
        </a:spcBef>
        <a:spcAft>
          <a:spcPts val="600"/>
        </a:spcAft>
        <a:buFontTx/>
        <a:buNone/>
        <a:defRPr sz="10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spcBef>
          <a:spcPts val="0"/>
        </a:spcBef>
        <a:buFontTx/>
        <a:buNone/>
        <a:defRPr sz="1000" b="1" kern="1200">
          <a:solidFill>
            <a:schemeClr val="bg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0"/>
        </a:spcBef>
        <a:buFontTx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466725" indent="-107950" algn="l" defTabSz="914400" rtl="0" eaLnBrk="1" latinLnBrk="0" hangingPunct="1">
        <a:spcBef>
          <a:spcPts val="0"/>
        </a:spcBef>
        <a:buSzPct val="100000"/>
        <a:buFont typeface="Wingdings 2" panose="05020102010507070707" pitchFamily="18" charset="2"/>
        <a:buChar char="»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468000" indent="-126000" algn="l" defTabSz="914400" rtl="0" eaLnBrk="1" latinLnBrk="0" hangingPunct="1">
        <a:spcBef>
          <a:spcPts val="0"/>
        </a:spcBef>
        <a:buSzPct val="100000"/>
        <a:buFont typeface="Wingdings" panose="05000000000000000000" pitchFamily="2" charset="2"/>
        <a:buChar char="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900000" indent="-108000" algn="l" defTabSz="914400" rtl="0" eaLnBrk="1" latinLnBrk="0" hangingPunct="1">
        <a:spcBef>
          <a:spcPts val="0"/>
        </a:spcBef>
        <a:buFont typeface="Wingdings 2" panose="05020102010507070707" pitchFamily="18" charset="2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0"/>
        </a:spcBef>
        <a:buFontTx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44000" cy="38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2000" y="1600201"/>
            <a:ext cx="8244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48000" y="631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5496" y="6309320"/>
            <a:ext cx="549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3B06EBDD-958C-4AE8-A34D-C4DA2B38600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65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1500" kern="1200">
          <a:solidFill>
            <a:schemeClr val="bg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spcAft>
          <a:spcPts val="400"/>
        </a:spcAft>
        <a:buFontTx/>
        <a:buNone/>
        <a:defRPr sz="1200" b="1" kern="1200">
          <a:solidFill>
            <a:schemeClr val="accent3"/>
          </a:solidFill>
          <a:latin typeface="+mn-lt"/>
          <a:ea typeface="+mn-ea"/>
          <a:cs typeface="+mn-cs"/>
        </a:defRPr>
      </a:lvl2pPr>
      <a:lvl3pPr marL="360000" indent="0" algn="l" defTabSz="914400" rtl="0" eaLnBrk="1" latinLnBrk="0" hangingPunct="1">
        <a:spcBef>
          <a:spcPts val="800"/>
        </a:spcBef>
        <a:spcAft>
          <a:spcPts val="600"/>
        </a:spcAft>
        <a:buFontTx/>
        <a:buNone/>
        <a:defRPr sz="10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spcBef>
          <a:spcPts val="0"/>
        </a:spcBef>
        <a:buFontTx/>
        <a:buNone/>
        <a:defRPr sz="1000" b="1" kern="1200">
          <a:solidFill>
            <a:schemeClr val="bg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0"/>
        </a:spcBef>
        <a:buFontTx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466725" indent="-107950" algn="l" defTabSz="914400" rtl="0" eaLnBrk="1" latinLnBrk="0" hangingPunct="1">
        <a:spcBef>
          <a:spcPts val="0"/>
        </a:spcBef>
        <a:buSzPct val="100000"/>
        <a:buFont typeface="Wingdings 2" panose="05020102010507070707" pitchFamily="18" charset="2"/>
        <a:buChar char="»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468000" indent="-126000" algn="l" defTabSz="914400" rtl="0" eaLnBrk="1" latinLnBrk="0" hangingPunct="1">
        <a:spcBef>
          <a:spcPts val="0"/>
        </a:spcBef>
        <a:buSzPct val="100000"/>
        <a:buFont typeface="Wingdings" panose="05000000000000000000" pitchFamily="2" charset="2"/>
        <a:buChar char="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900000" indent="-108000" algn="l" defTabSz="914400" rtl="0" eaLnBrk="1" latinLnBrk="0" hangingPunct="1">
        <a:spcBef>
          <a:spcPts val="0"/>
        </a:spcBef>
        <a:buFont typeface="Wingdings 2" panose="05020102010507070707" pitchFamily="18" charset="2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0"/>
        </a:spcBef>
        <a:buFontTx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59953" y="2052436"/>
            <a:ext cx="7024094" cy="252229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fr-FR" sz="2400" dirty="0">
                <a:latin typeface="Marianne" panose="02000000000000000000" pitchFamily="2" charset="0"/>
              </a:rPr>
              <a:t>MECANISME DE COMPENSATION A L'Indemnité TEMPORAIRE DE RETRAITE (ITR)</a:t>
            </a:r>
            <a:br>
              <a:rPr lang="fr-FR" dirty="0"/>
            </a:br>
            <a:r>
              <a:rPr lang="fr-FR" dirty="0"/>
              <a:t>*********</a:t>
            </a:r>
            <a:br>
              <a:rPr lang="fr-FR" dirty="0"/>
            </a:br>
            <a:r>
              <a:rPr lang="fr-FR" sz="1400" dirty="0">
                <a:solidFill>
                  <a:schemeClr val="accent3"/>
                </a:solidFill>
              </a:rPr>
              <a:t>OCTOBRE 2023</a:t>
            </a:r>
            <a:endParaRPr lang="fr-FR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052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D59CC22-7869-4E14-BEB2-53B42EFD0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10</a:t>
            </a:fld>
            <a:endParaRPr lang="fr-FR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DC1D4AA-0B69-4EA1-A606-3F24B6DAD6F1}"/>
              </a:ext>
            </a:extLst>
          </p:cNvPr>
          <p:cNvSpPr txBox="1">
            <a:spLocks/>
          </p:cNvSpPr>
          <p:nvPr/>
        </p:nvSpPr>
        <p:spPr>
          <a:xfrm>
            <a:off x="179161" y="838199"/>
            <a:ext cx="8826557" cy="5276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1600" b="0" dirty="0">
                <a:solidFill>
                  <a:schemeClr val="tx1"/>
                </a:solidFill>
              </a:rPr>
              <a:t>Le mécanisme alternatif sera porté par </a:t>
            </a:r>
            <a:r>
              <a:rPr lang="fr-FR" sz="1600" dirty="0"/>
              <a:t>un amendement au projet de loi de finances (PLF) pour 2024. </a:t>
            </a:r>
          </a:p>
          <a:p>
            <a:pPr marL="285750" lvl="1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1600" b="0" dirty="0">
                <a:solidFill>
                  <a:schemeClr val="tx1"/>
                </a:solidFill>
              </a:rPr>
              <a:t>L</a:t>
            </a:r>
            <a:r>
              <a:rPr lang="fr-FR" sz="1600" b="0" dirty="0"/>
              <a:t>’</a:t>
            </a:r>
            <a:r>
              <a:rPr lang="fr-FR" sz="1600" dirty="0"/>
              <a:t>amendement crée un mécanisme de sur-cotisation volontaire au régime de retraite additionnelle de la fonction publique (RAFP) </a:t>
            </a:r>
            <a:r>
              <a:rPr lang="fr-FR" sz="1600" b="0" dirty="0">
                <a:solidFill>
                  <a:schemeClr val="tx1"/>
                </a:solidFill>
              </a:rPr>
              <a:t>en faveur des fonctionnaires, magistrats et militaires en activité dans les territoires du Pacifique et à Saint-Pierre et Miquelon, sur l’ensemble des compléments rémunérations perçues au titre de l’activité dans ces territoires. </a:t>
            </a:r>
          </a:p>
          <a:p>
            <a:pPr marL="285750" lvl="1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1600" b="0" dirty="0">
                <a:solidFill>
                  <a:schemeClr val="tx1"/>
                </a:solidFill>
              </a:rPr>
              <a:t>Par ailleurs, l’amendement introduit </a:t>
            </a:r>
            <a:r>
              <a:rPr lang="fr-FR" sz="1600" dirty="0"/>
              <a:t>un dispositif transitoire de montant garanti pour ces territoires en faveur des agents qui bénéficient d’une pension à taux plein et qui disposent d’un lien suffisant avec les territoires du Pacifique. </a:t>
            </a:r>
          </a:p>
          <a:p>
            <a:pPr marL="285750" lvl="1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1600" b="0" dirty="0">
                <a:solidFill>
                  <a:schemeClr val="tx1"/>
                </a:solidFill>
              </a:rPr>
              <a:t>Le dispositif permet de garantir, pour les agents en fonction au 31/12/2023, </a:t>
            </a:r>
            <a:r>
              <a:rPr lang="fr-FR" sz="1600" dirty="0"/>
              <a:t>un avantage de pension de 4 000€ annuel</a:t>
            </a:r>
            <a:r>
              <a:rPr lang="fr-FR" sz="1600" b="0" dirty="0">
                <a:solidFill>
                  <a:schemeClr val="tx1"/>
                </a:solidFill>
              </a:rPr>
              <a:t> en combinant l’ITR et le nouveau dispositif introduit. </a:t>
            </a:r>
            <a:r>
              <a:rPr lang="fr-FR" sz="1600" dirty="0"/>
              <a:t>Ce niveau correspondant au plafond 2023 de l’ITR, ce dispositif permet d’éviter toute baisse transitoire du niveau des pensions.</a:t>
            </a:r>
          </a:p>
          <a:p>
            <a:pPr marL="285750" lvl="1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1600" dirty="0"/>
              <a:t>Le nouveau régime est contributif </a:t>
            </a:r>
            <a:r>
              <a:rPr lang="fr-FR" sz="1600" b="0" dirty="0">
                <a:solidFill>
                  <a:schemeClr val="tx1"/>
                </a:solidFill>
              </a:rPr>
              <a:t>: le montant garanti est attribué si l’agent a lui-même cotisé volontairement pour l’ensemble des périodes éligibles à la sur-cotisation. </a:t>
            </a:r>
            <a:endParaRPr lang="fr-FR" sz="1800" b="0" dirty="0">
              <a:solidFill>
                <a:schemeClr val="tx1"/>
              </a:solidFill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DF1FD9A-6BD2-410B-B997-A24EFA524C25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quel dispositif juridique ? </a:t>
            </a:r>
          </a:p>
        </p:txBody>
      </p:sp>
    </p:spTree>
    <p:extLst>
      <p:ext uri="{BB962C8B-B14F-4D97-AF65-F5344CB8AC3E}">
        <p14:creationId xmlns:p14="http://schemas.microsoft.com/office/powerpoint/2010/main" val="3131675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2</a:t>
            </a:fld>
            <a:endParaRPr lang="fr-FR" dirty="0"/>
          </a:p>
        </p:txBody>
      </p:sp>
      <p:sp>
        <p:nvSpPr>
          <p:cNvPr id="11" name="Espace réservé du texte 4"/>
          <p:cNvSpPr txBox="1">
            <a:spLocks/>
          </p:cNvSpPr>
          <p:nvPr/>
        </p:nvSpPr>
        <p:spPr>
          <a:xfrm>
            <a:off x="179162" y="572313"/>
            <a:ext cx="8785676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u="sng" dirty="0">
                <a:solidFill>
                  <a:srgbClr val="73ABC0"/>
                </a:solidFill>
              </a:rPr>
              <a:t>Des pensions moyennes outre-mer plus élevées que dans l’hexagone du fait des bonifications outre-mer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79162" y="940983"/>
            <a:ext cx="8720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u="sng" dirty="0">
                <a:latin typeface="Marianne" panose="02000000000000000000" pitchFamily="2" charset="0"/>
              </a:rPr>
              <a:t>Evolution des pensions moyennes liquidées depuis 2018 à la Réunion, à Mayotte, en Polynésie française et en Nouvelle-Calédonie (en € / mois)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2674" y="4621634"/>
            <a:ext cx="8805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800" dirty="0"/>
              <a:t>*Pour rappel, d’après le décret n° 2009-114 du 30 janvier 2009 relatif à l’indemnité temporaire accordée aux personnels retraités relevant du code des pensions civiles et militaires de retraite, le plafond annuel de l’ITR est fixé à 8 000 €  (667 € mensuels) pour les pensions liquidées entre 2015 et 2018, 7 200 € (600 € mensuels) pour celles liquidées en 2019, 6 400 € (533 € mensuels) en 2020, 5 600 € (467 € mensuels) en 2021 et 4 800 € (400 € mensuels). 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980324"/>
              </p:ext>
            </p:extLst>
          </p:nvPr>
        </p:nvGraphicFramePr>
        <p:xfrm>
          <a:off x="222674" y="1429219"/>
          <a:ext cx="8805593" cy="29976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7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755073078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802331154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480031236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1895779316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65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69234">
                <a:tc>
                  <a:txBody>
                    <a:bodyPr/>
                    <a:lstStyle/>
                    <a:p>
                      <a:pPr algn="l"/>
                      <a:r>
                        <a:rPr lang="fr-FR" sz="900" i="1" dirty="0"/>
                        <a:t>En</a:t>
                      </a:r>
                      <a:r>
                        <a:rPr lang="fr-FR" sz="900" i="1" baseline="0" dirty="0"/>
                        <a:t> €</a:t>
                      </a:r>
                      <a:endParaRPr lang="fr-FR" sz="900" i="1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Réunion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Mayotte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Polynésie</a:t>
                      </a:r>
                      <a:r>
                        <a:rPr lang="fr-FR" sz="900" baseline="0" dirty="0"/>
                        <a:t> française</a:t>
                      </a:r>
                      <a:endParaRPr lang="fr-FR" sz="9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Nouvelle-Calédonie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Civils FPE métropole et étranger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440">
                <a:tc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Mt de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Mt ITR*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Mt 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Trimestres L12a*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Mt de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Mt ITR*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Mt 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Trimestres L12a*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 de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 ITR*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 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Trimestres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L12a*</a:t>
                      </a: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 de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 ITR*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total</a:t>
                      </a: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Trimestres L12a*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Mt de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Trimestres L12a*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446"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3 380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4 047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446"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2 639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2 625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2 980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2 159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2 626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2 714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2 864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3 331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2 777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2 879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2 713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3 135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3 535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3 431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2876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2 331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9282261"/>
                  </a:ext>
                </a:extLst>
              </a:tr>
              <a:tr h="119303">
                <a:tc gridSpan="19">
                  <a:txBody>
                    <a:bodyPr/>
                    <a:lstStyle/>
                    <a:p>
                      <a:pPr algn="ctr"/>
                      <a:endParaRPr lang="fr-FR" sz="1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fr-FR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700" dirty="0"/>
                        <a:t>Moyenne 2018-2022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2 820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3 345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n.d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2 957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2 208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3817752"/>
                  </a:ext>
                </a:extLst>
              </a:tr>
            </a:tbl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355221" y="6577926"/>
            <a:ext cx="8432881" cy="2308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900" b="1" i="1" dirty="0">
                <a:latin typeface="Marianne" panose="02000000000000000000" pitchFamily="2" charset="0"/>
              </a:rPr>
              <a:t>Source pour l’ensemble de la partie « rappels » : données du service des retraites de l'État sur le champ des pensions civiles et militaires de retraite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922713" y="5170547"/>
            <a:ext cx="76839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050" b="1" dirty="0">
                <a:solidFill>
                  <a:srgbClr val="0070C0"/>
                </a:solidFill>
              </a:rPr>
              <a:t>Par rapport aux pensions liquidées en métropole et à l’étranger, les pensions des bénéficiaires de l’ITR qui sont partis en retraite entre 2018 et 2022 ont été en moyenne, notamment du fait des bonifications outre-mer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50" b="1" dirty="0">
                <a:solidFill>
                  <a:srgbClr val="0070C0"/>
                </a:solidFill>
              </a:rPr>
              <a:t>14 % plus élevées à La Réunion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50" b="1" dirty="0">
                <a:solidFill>
                  <a:srgbClr val="0070C0"/>
                </a:solidFill>
              </a:rPr>
              <a:t>28 % plus élevées à Mayotte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50" b="1" dirty="0">
                <a:solidFill>
                  <a:srgbClr val="0070C0"/>
                </a:solidFill>
              </a:rPr>
              <a:t>18 % plus élevées en Polynésie Française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50" b="1" dirty="0">
                <a:solidFill>
                  <a:srgbClr val="0070C0"/>
                </a:solidFill>
              </a:rPr>
              <a:t>9 % plus élevées en Nouvelle Calédonie</a:t>
            </a:r>
          </a:p>
        </p:txBody>
      </p:sp>
      <p:sp>
        <p:nvSpPr>
          <p:cNvPr id="4" name="Rectangle 3"/>
          <p:cNvSpPr/>
          <p:nvPr/>
        </p:nvSpPr>
        <p:spPr>
          <a:xfrm>
            <a:off x="222674" y="4073236"/>
            <a:ext cx="8809319" cy="3536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179162" y="324000"/>
            <a:ext cx="6768336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/>
              <a:t>un dispositif ciblé sur La zone pacifique ( et SAINT-PIERRE-ET-MIQUELON)</a:t>
            </a:r>
          </a:p>
        </p:txBody>
      </p:sp>
    </p:spTree>
    <p:extLst>
      <p:ext uri="{BB962C8B-B14F-4D97-AF65-F5344CB8AC3E}">
        <p14:creationId xmlns:p14="http://schemas.microsoft.com/office/powerpoint/2010/main" val="172244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6EBDD-958C-4AE8-A34D-C4DA2B38600E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004A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004A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13177" y="6512382"/>
            <a:ext cx="7517646" cy="2308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Sources : données du SRE, de la CNRACL et de l’Insee</a:t>
            </a:r>
            <a:endParaRPr kumimoji="0" lang="fr-FR" sz="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38D4DFCD-4551-4116-BD49-9D0E10807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44534"/>
              </p:ext>
            </p:extLst>
          </p:nvPr>
        </p:nvGraphicFramePr>
        <p:xfrm>
          <a:off x="249381" y="1108626"/>
          <a:ext cx="8645235" cy="3065472"/>
        </p:xfrm>
        <a:graphic>
          <a:graphicData uri="http://schemas.openxmlformats.org/drawingml/2006/table">
            <a:tbl>
              <a:tblPr/>
              <a:tblGrid>
                <a:gridCol w="1729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047">
                  <a:extLst>
                    <a:ext uri="{9D8B030D-6E8A-4147-A177-3AD203B41FA5}">
                      <a16:colId xmlns:a16="http://schemas.microsoft.com/office/drawing/2014/main" val="1239469995"/>
                    </a:ext>
                  </a:extLst>
                </a:gridCol>
                <a:gridCol w="1729047">
                  <a:extLst>
                    <a:ext uri="{9D8B030D-6E8A-4147-A177-3AD203B41FA5}">
                      <a16:colId xmlns:a16="http://schemas.microsoft.com/office/drawing/2014/main" val="2805863722"/>
                    </a:ext>
                  </a:extLst>
                </a:gridCol>
                <a:gridCol w="172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047">
                  <a:extLst>
                    <a:ext uri="{9D8B030D-6E8A-4147-A177-3AD203B41FA5}">
                      <a16:colId xmlns:a16="http://schemas.microsoft.com/office/drawing/2014/main" val="3394395486"/>
                    </a:ext>
                  </a:extLst>
                </a:gridCol>
              </a:tblGrid>
              <a:tr h="474871">
                <a:tc>
                  <a:txBody>
                    <a:bodyPr/>
                    <a:lstStyle/>
                    <a:p>
                      <a:pPr algn="ctr" rtl="0" fontAlgn="ctr"/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La Réunion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Mayotte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Polynésie Française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Nouvelle-Calédonie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6133"/>
                  </a:ext>
                </a:extLst>
              </a:tr>
              <a:tr h="51932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Phase active </a:t>
                      </a: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: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Pourcentage de rémunération indexée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(versant FPE)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086408"/>
                  </a:ext>
                </a:extLst>
              </a:tr>
              <a:tr h="6466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6"/>
                          </a:solidFill>
                          <a:effectLst/>
                          <a:latin typeface="Marianne" panose="02000000000000000000" pitchFamily="2" charset="0"/>
                        </a:rPr>
                        <a:t>Phase retraite </a:t>
                      </a: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: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Bonification des pensions civiles de base par rapport à la France métropolitaine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(versant FPE)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929622"/>
                  </a:ext>
                </a:extLst>
              </a:tr>
              <a:tr h="47487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Indice de Fisher : 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Ecart moyen des écarts de prix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 (2022)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87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Différentiel 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phase active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015472"/>
                  </a:ext>
                </a:extLst>
              </a:tr>
              <a:tr h="47487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Différentiel </a:t>
                      </a:r>
                    </a:p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accent6"/>
                          </a:solidFill>
                          <a:effectLst/>
                          <a:latin typeface="Marianne" panose="02000000000000000000" pitchFamily="2" charset="0"/>
                        </a:rPr>
                        <a:t>phase retraite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arianne" panose="02000000000000000000" pitchFamily="2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arianne" panose="02000000000000000000" pitchFamily="2" charset="0"/>
                        </a:rPr>
                        <a:t>-13%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arianne" panose="02000000000000000000" pitchFamily="2" charset="0"/>
                        </a:rPr>
                        <a:t>-22%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367679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C9D306-D765-433D-8576-31A34EC521FA}"/>
              </a:ext>
            </a:extLst>
          </p:cNvPr>
          <p:cNvSpPr txBox="1"/>
          <p:nvPr/>
        </p:nvSpPr>
        <p:spPr>
          <a:xfrm>
            <a:off x="249381" y="4224127"/>
            <a:ext cx="864523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00" i="1" u="sng" dirty="0"/>
              <a:t>Lecture (pour la </a:t>
            </a:r>
            <a:r>
              <a:rPr lang="fr-FR" sz="1000" b="1" i="1" u="sng" dirty="0">
                <a:solidFill>
                  <a:schemeClr val="accent6"/>
                </a:solidFill>
              </a:rPr>
              <a:t>phase retraite</a:t>
            </a:r>
            <a:r>
              <a:rPr lang="fr-FR" sz="1000" i="1" u="sng" dirty="0"/>
              <a:t>)</a:t>
            </a:r>
            <a:r>
              <a:rPr lang="fr-FR" sz="1000" i="1" dirty="0"/>
              <a:t> : </a:t>
            </a:r>
          </a:p>
          <a:p>
            <a:pPr algn="just"/>
            <a:endParaRPr lang="fr-FR" sz="1000" i="1" dirty="0"/>
          </a:p>
          <a:p>
            <a:pPr marL="171450" indent="-171450" algn="just">
              <a:buFontTx/>
              <a:buChar char="-"/>
            </a:pPr>
            <a:r>
              <a:rPr lang="fr-FR" sz="1000" i="1" dirty="0"/>
              <a:t>A </a:t>
            </a:r>
            <a:r>
              <a:rPr lang="fr-FR" sz="1000" b="1" i="1" dirty="0">
                <a:solidFill>
                  <a:srgbClr val="0095B7"/>
                </a:solidFill>
              </a:rPr>
              <a:t>La Réunion</a:t>
            </a:r>
            <a:r>
              <a:rPr lang="fr-FR" sz="1000" i="1" dirty="0"/>
              <a:t>, la pension moyenne de base (hors ITR) à la liquidation sur la période 2018-2022 est </a:t>
            </a:r>
            <a:r>
              <a:rPr lang="fr-FR" sz="1000" b="1" i="1" dirty="0"/>
              <a:t>14 % plus élevée </a:t>
            </a:r>
            <a:r>
              <a:rPr lang="fr-FR" sz="1000" i="1" dirty="0"/>
              <a:t>que dans l’hexagone à comparer à un </a:t>
            </a:r>
            <a:r>
              <a:rPr lang="fr-FR" sz="1000" b="1" i="1" dirty="0"/>
              <a:t>surcoût de la vie de 9 % </a:t>
            </a:r>
          </a:p>
          <a:p>
            <a:pPr marL="171450" indent="-171450" algn="just">
              <a:buFontTx/>
              <a:buChar char="-"/>
            </a:pPr>
            <a:endParaRPr lang="fr-FR" sz="1000" b="1" i="1" dirty="0"/>
          </a:p>
          <a:p>
            <a:pPr marL="171450" indent="-171450" algn="just">
              <a:buFontTx/>
              <a:buChar char="-"/>
            </a:pPr>
            <a:r>
              <a:rPr lang="fr-FR" sz="1000" i="1" dirty="0"/>
              <a:t>A </a:t>
            </a:r>
            <a:r>
              <a:rPr lang="fr-FR" sz="1000" b="1" i="1" dirty="0">
                <a:solidFill>
                  <a:srgbClr val="0095B7"/>
                </a:solidFill>
              </a:rPr>
              <a:t>Mayotte</a:t>
            </a:r>
            <a:r>
              <a:rPr lang="fr-FR" sz="1000" i="1" dirty="0"/>
              <a:t>, la pension moyenne de base (hors ITR) à la liquidation sur la période 2018-2022 est </a:t>
            </a:r>
            <a:r>
              <a:rPr lang="fr-FR" sz="1000" b="1" i="1" dirty="0"/>
              <a:t>28 % plus élevée </a:t>
            </a:r>
            <a:r>
              <a:rPr lang="fr-FR" sz="1000" i="1" dirty="0"/>
              <a:t>que dans l’hexagone à comparer à un </a:t>
            </a:r>
            <a:r>
              <a:rPr lang="fr-FR" sz="1000" b="1" i="1" dirty="0"/>
              <a:t>surcoût de la vie de 10 % </a:t>
            </a:r>
          </a:p>
          <a:p>
            <a:pPr marL="171450" indent="-171450" algn="just">
              <a:buFontTx/>
              <a:buChar char="-"/>
            </a:pPr>
            <a:endParaRPr lang="fr-FR" sz="1000" b="1" i="1" dirty="0"/>
          </a:p>
          <a:p>
            <a:pPr marL="171450" indent="-171450" algn="just">
              <a:buFontTx/>
              <a:buChar char="-"/>
            </a:pPr>
            <a:r>
              <a:rPr lang="fr-FR" sz="1000" i="1" dirty="0"/>
              <a:t>En </a:t>
            </a:r>
            <a:r>
              <a:rPr lang="fr-FR" sz="1000" b="1" i="1" dirty="0">
                <a:solidFill>
                  <a:srgbClr val="0095B7"/>
                </a:solidFill>
              </a:rPr>
              <a:t>Polynésie française</a:t>
            </a:r>
            <a:r>
              <a:rPr lang="fr-FR" sz="1000" i="1" dirty="0"/>
              <a:t>, la pension moyenne de base (hors ITR) à la liquidation sur la période 2018-2022 est </a:t>
            </a:r>
            <a:r>
              <a:rPr lang="fr-FR" sz="1000" b="1" i="1" dirty="0"/>
              <a:t>18 % plus élevée </a:t>
            </a:r>
            <a:r>
              <a:rPr lang="fr-FR" sz="1000" i="1" dirty="0"/>
              <a:t>que dans l’hexagone à comparer à un </a:t>
            </a:r>
            <a:r>
              <a:rPr lang="fr-FR" sz="1000" b="1" i="1" dirty="0"/>
              <a:t>surcoût de la vie de 31 % </a:t>
            </a:r>
            <a:r>
              <a:rPr lang="fr-FR" sz="1000" i="1" dirty="0"/>
              <a:t>(</a:t>
            </a:r>
            <a:r>
              <a:rPr lang="fr-FR" sz="1000" i="1" dirty="0">
                <a:solidFill>
                  <a:srgbClr val="FF0000"/>
                </a:solidFill>
              </a:rPr>
              <a:t>différentiel de 13 points</a:t>
            </a:r>
            <a:r>
              <a:rPr lang="fr-FR" sz="1000" i="1" dirty="0"/>
              <a:t>)</a:t>
            </a:r>
            <a:endParaRPr lang="fr-FR" sz="1000" b="1" i="1" dirty="0"/>
          </a:p>
          <a:p>
            <a:pPr marL="171450" indent="-171450" algn="just">
              <a:buFontTx/>
              <a:buChar char="-"/>
            </a:pPr>
            <a:endParaRPr lang="fr-FR" sz="1000" i="1" dirty="0"/>
          </a:p>
          <a:p>
            <a:pPr marL="171450" indent="-171450" algn="just">
              <a:buFontTx/>
              <a:buChar char="-"/>
            </a:pPr>
            <a:r>
              <a:rPr lang="fr-FR" sz="1000" i="1" dirty="0"/>
              <a:t>En </a:t>
            </a:r>
            <a:r>
              <a:rPr lang="fr-FR" sz="1000" b="1" i="1" dirty="0">
                <a:solidFill>
                  <a:srgbClr val="0095B7"/>
                </a:solidFill>
              </a:rPr>
              <a:t>Nouvelle-Calédonie</a:t>
            </a:r>
            <a:r>
              <a:rPr lang="fr-FR" sz="1000" i="1" dirty="0"/>
              <a:t>, la pension moyenne de base (hors ITR) à la liquidation sur la période 2018-2022 est </a:t>
            </a:r>
            <a:r>
              <a:rPr lang="fr-FR" sz="1000" b="1" i="1" dirty="0"/>
              <a:t>9 % plus élevée</a:t>
            </a:r>
            <a:r>
              <a:rPr lang="fr-FR" sz="1000" i="1" dirty="0"/>
              <a:t> que dans l’hexagone à comparer à un </a:t>
            </a:r>
            <a:r>
              <a:rPr lang="fr-FR" sz="1000" b="1" i="1" dirty="0"/>
              <a:t>surcoût de la vie de 31 % </a:t>
            </a:r>
            <a:r>
              <a:rPr lang="fr-FR" sz="1000" i="1" dirty="0"/>
              <a:t>(</a:t>
            </a:r>
            <a:r>
              <a:rPr lang="fr-FR" sz="1000" i="1" dirty="0">
                <a:solidFill>
                  <a:srgbClr val="FF0000"/>
                </a:solidFill>
              </a:rPr>
              <a:t>différentiel de 22 points</a:t>
            </a:r>
            <a:r>
              <a:rPr lang="fr-FR" sz="1000" i="1" dirty="0"/>
              <a:t>)</a:t>
            </a:r>
            <a:endParaRPr lang="fr-FR" sz="1000" b="1" i="1" dirty="0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6D4F581D-027F-4B17-8BB2-5B9ED60CE535}"/>
              </a:ext>
            </a:extLst>
          </p:cNvPr>
          <p:cNvSpPr txBox="1">
            <a:spLocks/>
          </p:cNvSpPr>
          <p:nvPr/>
        </p:nvSpPr>
        <p:spPr>
          <a:xfrm>
            <a:off x="179162" y="572313"/>
            <a:ext cx="8785676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u="sng" dirty="0">
                <a:solidFill>
                  <a:srgbClr val="73ABC0"/>
                </a:solidFill>
              </a:rPr>
              <a:t>Les pensions hors ITR des bénéficiaires ITR sont supérieures à l’écart de niveaux de la vie à la Réunion et à Mayotte, mais pas en Nouvelle Calédonie et en Polynésie Française 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F0A04167-0ECC-47FB-876A-96827FC28C0B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85676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un dispositif ciblé sur La zone pacifique (et SAINT-PIERRE-ET-MIQUELON)</a:t>
            </a:r>
          </a:p>
        </p:txBody>
      </p:sp>
    </p:spTree>
    <p:extLst>
      <p:ext uri="{BB962C8B-B14F-4D97-AF65-F5344CB8AC3E}">
        <p14:creationId xmlns:p14="http://schemas.microsoft.com/office/powerpoint/2010/main" val="211268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FC4F3D75-2B15-4BEE-B860-EEAB21ADF4BC}"/>
              </a:ext>
            </a:extLst>
          </p:cNvPr>
          <p:cNvSpPr txBox="1">
            <a:spLocks/>
          </p:cNvSpPr>
          <p:nvPr/>
        </p:nvSpPr>
        <p:spPr>
          <a:xfrm>
            <a:off x="99512" y="1233120"/>
            <a:ext cx="9044485" cy="1138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fr-FR" dirty="0"/>
              <a:t>Nature de l’affiliation : </a:t>
            </a:r>
            <a:r>
              <a:rPr lang="fr-FR" b="0" dirty="0">
                <a:solidFill>
                  <a:schemeClr val="tx1"/>
                </a:solidFill>
              </a:rPr>
              <a:t>Obligatoire (versements facultatifs uniquement pour CET)</a:t>
            </a:r>
            <a:endParaRPr lang="fr-FR" dirty="0"/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Assiette : </a:t>
            </a:r>
            <a:r>
              <a:rPr lang="fr-FR" b="0" dirty="0">
                <a:solidFill>
                  <a:schemeClr val="tx1"/>
                </a:solidFill>
              </a:rPr>
              <a:t>Eléments de rémunération de toute nature qui n’entrent pas dans le calcul de la pension principale plafonnée à 20 % du traitement indiciaire brut (</a:t>
            </a:r>
            <a:r>
              <a:rPr lang="fr-FR" b="0" u="sng" dirty="0">
                <a:solidFill>
                  <a:schemeClr val="tx1"/>
                </a:solidFill>
              </a:rPr>
              <a:t>y compris la rémunération indexée (sur rémunération)</a:t>
            </a:r>
            <a:r>
              <a:rPr lang="fr-FR" b="0" dirty="0">
                <a:solidFill>
                  <a:schemeClr val="tx1"/>
                </a:solidFill>
              </a:rPr>
              <a:t>)</a:t>
            </a:r>
            <a:endParaRPr lang="fr-FR" dirty="0"/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fr-FR" dirty="0"/>
              <a:t>Taux de cotisations : </a:t>
            </a:r>
            <a:r>
              <a:rPr lang="fr-FR" b="0" dirty="0">
                <a:solidFill>
                  <a:schemeClr val="tx1"/>
                </a:solidFill>
              </a:rPr>
              <a:t>10 % du montant de l’assiette, répartis à parts égales entre l’employeur (5 %) et le fonctionnaire (5 %) </a:t>
            </a: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</p:txBody>
      </p:sp>
      <p:grpSp>
        <p:nvGrpSpPr>
          <p:cNvPr id="50" name="Group 3">
            <a:extLst>
              <a:ext uri="{FF2B5EF4-FFF2-40B4-BE49-F238E27FC236}">
                <a16:creationId xmlns:a16="http://schemas.microsoft.com/office/drawing/2014/main" id="{D784D1BE-25BE-4F0B-A52F-E81FA6513EC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1695" y="2526383"/>
            <a:ext cx="4766087" cy="3068794"/>
            <a:chOff x="3" y="4"/>
            <a:chExt cx="415" cy="265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E975BAC-E7C1-43BA-AC29-C2CC11A2E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196"/>
              <a:ext cx="59" cy="7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D971BFE-FF21-4CCD-8D86-4579D3BDF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63"/>
              <a:ext cx="43" cy="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1400" b="1" i="0" u="none" strike="noStrike" baseline="0">
                  <a:solidFill>
                    <a:srgbClr val="000000"/>
                  </a:solidFill>
                  <a:latin typeface="Arial"/>
                  <a:cs typeface="Arial"/>
                </a:rPr>
                <a:t>TIB *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395402A-A26D-475E-90C5-177BE6257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" y="221"/>
              <a:ext cx="31" cy="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1400" b="1" i="0" u="none" strike="noStrike" baseline="0" dirty="0">
                  <a:solidFill>
                    <a:schemeClr val="bg2"/>
                  </a:solidFill>
                  <a:latin typeface="Arial"/>
                  <a:cs typeface="Arial"/>
                </a:rPr>
                <a:t>20%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05B47B5-1E60-42A5-9E74-8ABD74342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" y="156"/>
              <a:ext cx="0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11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2F32120-6F02-4596-9761-2E49C59CA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" y="156"/>
              <a:ext cx="0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11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E4240F8-83E8-4DBD-A451-1B5DCEE33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" y="156"/>
              <a:ext cx="0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11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D27897B-89D1-45B0-8C56-17AB887C7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196"/>
              <a:ext cx="59" cy="2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C2A42AC-D5A8-4BC1-923D-038987DC25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02"/>
              <a:ext cx="146" cy="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1100" b="1" i="0" u="none" strike="noStrike" baseline="0" dirty="0">
                  <a:solidFill>
                    <a:schemeClr val="bg2"/>
                  </a:solidFill>
                  <a:latin typeface="Arial"/>
                  <a:cs typeface="Arial"/>
                </a:rPr>
                <a:t>Taux de cotisation = 10%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01F70BC-510F-40AA-A714-019CFA3C3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" y="133"/>
              <a:ext cx="134" cy="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900" b="1" i="0" u="none" strike="noStrike" baseline="0" dirty="0">
                  <a:solidFill>
                    <a:schemeClr val="bg2"/>
                  </a:solidFill>
                  <a:latin typeface="Arial"/>
                  <a:cs typeface="Arial"/>
                </a:rPr>
                <a:t>- 5% à la charge de l'assuré 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5CFE8F7-12D2-4FDE-ADEB-66F878E3B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" y="133"/>
              <a:ext cx="0" cy="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9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6E36CBC-6A01-423A-963A-6C9965E5D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" y="51"/>
              <a:ext cx="59" cy="21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2CEB629-B052-4AC4-9EC3-F54EF6D8C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" y="95"/>
              <a:ext cx="43" cy="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1400" b="1" i="0" u="none" strike="noStrike" baseline="0" dirty="0">
                  <a:solidFill>
                    <a:srgbClr val="000000"/>
                  </a:solidFill>
                  <a:latin typeface="Arial"/>
                  <a:cs typeface="Arial"/>
                </a:rPr>
                <a:t>TIB *</a:t>
              </a:r>
            </a:p>
          </p:txBody>
        </p:sp>
        <p:sp>
          <p:nvSpPr>
            <p:cNvPr id="75" name="Freeform 40">
              <a:extLst>
                <a:ext uri="{FF2B5EF4-FFF2-40B4-BE49-F238E27FC236}">
                  <a16:creationId xmlns:a16="http://schemas.microsoft.com/office/drawing/2014/main" id="{3AB09D5A-9597-418B-AA1E-520AB31B01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" y="196"/>
              <a:ext cx="10" cy="71"/>
            </a:xfrm>
            <a:custGeom>
              <a:avLst/>
              <a:gdLst>
                <a:gd name="T0" fmla="*/ 6 w 10"/>
                <a:gd name="T1" fmla="*/ 9 h 46"/>
                <a:gd name="T2" fmla="*/ 6 w 10"/>
                <a:gd name="T3" fmla="*/ 37 h 46"/>
                <a:gd name="T4" fmla="*/ 3 w 10"/>
                <a:gd name="T5" fmla="*/ 37 h 46"/>
                <a:gd name="T6" fmla="*/ 3 w 10"/>
                <a:gd name="T7" fmla="*/ 9 h 46"/>
                <a:gd name="T8" fmla="*/ 6 w 10"/>
                <a:gd name="T9" fmla="*/ 9 h 46"/>
                <a:gd name="T10" fmla="*/ 0 w 10"/>
                <a:gd name="T11" fmla="*/ 10 h 46"/>
                <a:gd name="T12" fmla="*/ 5 w 10"/>
                <a:gd name="T13" fmla="*/ 0 h 46"/>
                <a:gd name="T14" fmla="*/ 10 w 10"/>
                <a:gd name="T15" fmla="*/ 10 h 46"/>
                <a:gd name="T16" fmla="*/ 0 w 10"/>
                <a:gd name="T17" fmla="*/ 10 h 46"/>
                <a:gd name="T18" fmla="*/ 10 w 10"/>
                <a:gd name="T19" fmla="*/ 36 h 46"/>
                <a:gd name="T20" fmla="*/ 5 w 10"/>
                <a:gd name="T21" fmla="*/ 46 h 46"/>
                <a:gd name="T22" fmla="*/ 0 w 10"/>
                <a:gd name="T23" fmla="*/ 36 h 46"/>
                <a:gd name="T24" fmla="*/ 10 w 10"/>
                <a:gd name="T25" fmla="*/ 3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46">
                  <a:moveTo>
                    <a:pt x="6" y="9"/>
                  </a:moveTo>
                  <a:lnTo>
                    <a:pt x="6" y="37"/>
                  </a:lnTo>
                  <a:lnTo>
                    <a:pt x="3" y="37"/>
                  </a:lnTo>
                  <a:lnTo>
                    <a:pt x="3" y="9"/>
                  </a:lnTo>
                  <a:lnTo>
                    <a:pt x="6" y="9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0" y="10"/>
                  </a:lnTo>
                  <a:close/>
                  <a:moveTo>
                    <a:pt x="10" y="36"/>
                  </a:moveTo>
                  <a:lnTo>
                    <a:pt x="5" y="46"/>
                  </a:lnTo>
                  <a:lnTo>
                    <a:pt x="0" y="36"/>
                  </a:lnTo>
                  <a:lnTo>
                    <a:pt x="10" y="36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solidFill>
                <a:schemeClr val="bg2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7246C21-FC03-4F67-8AC7-BFCAB972D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" y="55"/>
              <a:ext cx="0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11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C2E9BF6-C165-430A-9545-38CDD9136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" y="156"/>
              <a:ext cx="0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11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08C2E27-9791-4ADE-B661-9765D253E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" y="30"/>
              <a:ext cx="130" cy="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900" b="1" i="0" u="none" strike="noStrike" baseline="0" dirty="0">
                  <a:solidFill>
                    <a:srgbClr val="000000"/>
                  </a:solidFill>
                  <a:latin typeface="Arial"/>
                  <a:cs typeface="Arial"/>
                </a:rPr>
                <a:t>* Traitement indiciaire brut 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A0BA280-E6B5-4983-A557-4E66735FD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" y="4"/>
              <a:ext cx="0" cy="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11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0352407-509D-49B1-9266-9D6FF891C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208"/>
              <a:ext cx="80" cy="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fr-FR" sz="900" b="1" i="0" u="none" strike="noStrike" baseline="0" dirty="0">
                  <a:solidFill>
                    <a:schemeClr val="bg2"/>
                  </a:solidFill>
                  <a:latin typeface="Arial"/>
                  <a:cs typeface="Arial"/>
                </a:rPr>
                <a:t>Assiette</a:t>
              </a:r>
              <a:r>
                <a:rPr lang="fr-FR" sz="900" b="1" i="0" u="none" strike="noStrike" baseline="0" dirty="0">
                  <a:solidFill>
                    <a:srgbClr val="808080"/>
                  </a:solidFill>
                  <a:latin typeface="Arial"/>
                  <a:cs typeface="Arial"/>
                </a:rPr>
                <a:t> </a:t>
              </a:r>
              <a:r>
                <a:rPr lang="fr-FR" sz="900" b="1" i="0" u="none" strike="noStrike" baseline="0" dirty="0">
                  <a:solidFill>
                    <a:schemeClr val="bg2"/>
                  </a:solidFill>
                  <a:latin typeface="Arial"/>
                  <a:cs typeface="Arial"/>
                </a:rPr>
                <a:t>de</a:t>
              </a:r>
            </a:p>
            <a:p>
              <a:pPr algn="ctr" rtl="0">
                <a:defRPr sz="1000"/>
              </a:pPr>
              <a:r>
                <a:rPr lang="fr-FR" sz="900" b="1" dirty="0">
                  <a:solidFill>
                    <a:schemeClr val="bg2"/>
                  </a:solidFill>
                  <a:latin typeface="Arial"/>
                  <a:cs typeface="Arial"/>
                </a:rPr>
                <a:t>cotisation RAFP</a:t>
              </a:r>
              <a:r>
                <a:rPr lang="fr-FR" sz="900" b="1" i="0" u="none" strike="noStrike" baseline="0" dirty="0">
                  <a:solidFill>
                    <a:srgbClr val="808080"/>
                  </a:solidFill>
                  <a:latin typeface="Arial"/>
                  <a:cs typeface="Arial"/>
                </a:rPr>
                <a:t> 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F39B43F-639B-4517-BD0E-875154B02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110"/>
              <a:ext cx="59" cy="10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A12DBB81-C438-4902-B2D4-9787F8FB2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" y="152"/>
              <a:ext cx="33" cy="54"/>
            </a:xfrm>
            <a:custGeom>
              <a:avLst/>
              <a:gdLst>
                <a:gd name="T0" fmla="*/ 11 w 33"/>
                <a:gd name="T1" fmla="*/ 8 h 56"/>
                <a:gd name="T2" fmla="*/ 17 w 33"/>
                <a:gd name="T3" fmla="*/ 10 h 56"/>
                <a:gd name="T4" fmla="*/ 0 w 33"/>
                <a:gd name="T5" fmla="*/ 51 h 56"/>
                <a:gd name="T6" fmla="*/ 9 w 33"/>
                <a:gd name="T7" fmla="*/ 47 h 56"/>
                <a:gd name="T8" fmla="*/ 11 w 33"/>
                <a:gd name="T9" fmla="*/ 56 h 56"/>
                <a:gd name="T10" fmla="*/ 28 w 33"/>
                <a:gd name="T11" fmla="*/ 16 h 56"/>
                <a:gd name="T12" fmla="*/ 33 w 33"/>
                <a:gd name="T13" fmla="*/ 18 h 56"/>
                <a:gd name="T14" fmla="*/ 28 w 33"/>
                <a:gd name="T15" fmla="*/ 0 h 56"/>
                <a:gd name="T16" fmla="*/ 11 w 33"/>
                <a:gd name="T17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56">
                  <a:moveTo>
                    <a:pt x="11" y="8"/>
                  </a:moveTo>
                  <a:lnTo>
                    <a:pt x="17" y="10"/>
                  </a:lnTo>
                  <a:lnTo>
                    <a:pt x="0" y="51"/>
                  </a:lnTo>
                  <a:lnTo>
                    <a:pt x="9" y="47"/>
                  </a:lnTo>
                  <a:lnTo>
                    <a:pt x="11" y="56"/>
                  </a:lnTo>
                  <a:lnTo>
                    <a:pt x="28" y="16"/>
                  </a:lnTo>
                  <a:lnTo>
                    <a:pt x="33" y="18"/>
                  </a:lnTo>
                  <a:lnTo>
                    <a:pt x="28" y="0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0F7F644-EB39-4B3D-ADA7-6BEB66F2C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" y="112"/>
              <a:ext cx="0" cy="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900" b="1" i="0" u="none" strike="noStrike" baseline="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0BD1058-368A-4169-B0A0-74AD506E2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" y="112"/>
              <a:ext cx="0" cy="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9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D04B950-6372-456A-9C73-7DAD0E39C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" y="133"/>
              <a:ext cx="0" cy="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fr-FR" sz="900" b="1" i="0" u="none" strike="noStrike" baseline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E1698F73-9FEF-4712-B877-65CBAB629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215"/>
              <a:ext cx="59" cy="54"/>
            </a:xfrm>
            <a:prstGeom prst="rect">
              <a:avLst/>
            </a:prstGeom>
            <a:solidFill>
              <a:srgbClr val="009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sp>
          <p:nvSpPr>
            <p:cNvPr id="73" name="Freeform 38">
              <a:extLst>
                <a:ext uri="{FF2B5EF4-FFF2-40B4-BE49-F238E27FC236}">
                  <a16:creationId xmlns:a16="http://schemas.microsoft.com/office/drawing/2014/main" id="{E97DFD1A-A046-4B46-AA36-25152B1932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" y="194"/>
              <a:ext cx="189" cy="3"/>
            </a:xfrm>
            <a:custGeom>
              <a:avLst/>
              <a:gdLst>
                <a:gd name="T0" fmla="*/ 3 w 189"/>
                <a:gd name="T1" fmla="*/ 3 h 3"/>
                <a:gd name="T2" fmla="*/ 6 w 189"/>
                <a:gd name="T3" fmla="*/ 0 h 3"/>
                <a:gd name="T4" fmla="*/ 6 w 189"/>
                <a:gd name="T5" fmla="*/ 3 h 3"/>
                <a:gd name="T6" fmla="*/ 15 w 189"/>
                <a:gd name="T7" fmla="*/ 0 h 3"/>
                <a:gd name="T8" fmla="*/ 12 w 189"/>
                <a:gd name="T9" fmla="*/ 0 h 3"/>
                <a:gd name="T10" fmla="*/ 22 w 189"/>
                <a:gd name="T11" fmla="*/ 3 h 3"/>
                <a:gd name="T12" fmla="*/ 25 w 189"/>
                <a:gd name="T13" fmla="*/ 0 h 3"/>
                <a:gd name="T14" fmla="*/ 25 w 189"/>
                <a:gd name="T15" fmla="*/ 3 h 3"/>
                <a:gd name="T16" fmla="*/ 34 w 189"/>
                <a:gd name="T17" fmla="*/ 0 h 3"/>
                <a:gd name="T18" fmla="*/ 31 w 189"/>
                <a:gd name="T19" fmla="*/ 0 h 3"/>
                <a:gd name="T20" fmla="*/ 40 w 189"/>
                <a:gd name="T21" fmla="*/ 3 h 3"/>
                <a:gd name="T22" fmla="*/ 43 w 189"/>
                <a:gd name="T23" fmla="*/ 0 h 3"/>
                <a:gd name="T24" fmla="*/ 43 w 189"/>
                <a:gd name="T25" fmla="*/ 3 h 3"/>
                <a:gd name="T26" fmla="*/ 53 w 189"/>
                <a:gd name="T27" fmla="*/ 0 h 3"/>
                <a:gd name="T28" fmla="*/ 50 w 189"/>
                <a:gd name="T29" fmla="*/ 0 h 3"/>
                <a:gd name="T30" fmla="*/ 59 w 189"/>
                <a:gd name="T31" fmla="*/ 3 h 3"/>
                <a:gd name="T32" fmla="*/ 62 w 189"/>
                <a:gd name="T33" fmla="*/ 0 h 3"/>
                <a:gd name="T34" fmla="*/ 62 w 189"/>
                <a:gd name="T35" fmla="*/ 3 h 3"/>
                <a:gd name="T36" fmla="*/ 72 w 189"/>
                <a:gd name="T37" fmla="*/ 0 h 3"/>
                <a:gd name="T38" fmla="*/ 69 w 189"/>
                <a:gd name="T39" fmla="*/ 0 h 3"/>
                <a:gd name="T40" fmla="*/ 78 w 189"/>
                <a:gd name="T41" fmla="*/ 3 h 3"/>
                <a:gd name="T42" fmla="*/ 81 w 189"/>
                <a:gd name="T43" fmla="*/ 0 h 3"/>
                <a:gd name="T44" fmla="*/ 81 w 189"/>
                <a:gd name="T45" fmla="*/ 3 h 3"/>
                <a:gd name="T46" fmla="*/ 90 w 189"/>
                <a:gd name="T47" fmla="*/ 0 h 3"/>
                <a:gd name="T48" fmla="*/ 87 w 189"/>
                <a:gd name="T49" fmla="*/ 0 h 3"/>
                <a:gd name="T50" fmla="*/ 97 w 189"/>
                <a:gd name="T51" fmla="*/ 3 h 3"/>
                <a:gd name="T52" fmla="*/ 100 w 189"/>
                <a:gd name="T53" fmla="*/ 0 h 3"/>
                <a:gd name="T54" fmla="*/ 100 w 189"/>
                <a:gd name="T55" fmla="*/ 3 h 3"/>
                <a:gd name="T56" fmla="*/ 109 w 189"/>
                <a:gd name="T57" fmla="*/ 0 h 3"/>
                <a:gd name="T58" fmla="*/ 106 w 189"/>
                <a:gd name="T59" fmla="*/ 0 h 3"/>
                <a:gd name="T60" fmla="*/ 116 w 189"/>
                <a:gd name="T61" fmla="*/ 3 h 3"/>
                <a:gd name="T62" fmla="*/ 119 w 189"/>
                <a:gd name="T63" fmla="*/ 0 h 3"/>
                <a:gd name="T64" fmla="*/ 119 w 189"/>
                <a:gd name="T65" fmla="*/ 3 h 3"/>
                <a:gd name="T66" fmla="*/ 128 w 189"/>
                <a:gd name="T67" fmla="*/ 0 h 3"/>
                <a:gd name="T68" fmla="*/ 125 w 189"/>
                <a:gd name="T69" fmla="*/ 0 h 3"/>
                <a:gd name="T70" fmla="*/ 134 w 189"/>
                <a:gd name="T71" fmla="*/ 3 h 3"/>
                <a:gd name="T72" fmla="*/ 137 w 189"/>
                <a:gd name="T73" fmla="*/ 0 h 3"/>
                <a:gd name="T74" fmla="*/ 137 w 189"/>
                <a:gd name="T75" fmla="*/ 3 h 3"/>
                <a:gd name="T76" fmla="*/ 147 w 189"/>
                <a:gd name="T77" fmla="*/ 0 h 3"/>
                <a:gd name="T78" fmla="*/ 144 w 189"/>
                <a:gd name="T79" fmla="*/ 0 h 3"/>
                <a:gd name="T80" fmla="*/ 153 w 189"/>
                <a:gd name="T81" fmla="*/ 3 h 3"/>
                <a:gd name="T82" fmla="*/ 156 w 189"/>
                <a:gd name="T83" fmla="*/ 0 h 3"/>
                <a:gd name="T84" fmla="*/ 156 w 189"/>
                <a:gd name="T85" fmla="*/ 3 h 3"/>
                <a:gd name="T86" fmla="*/ 166 w 189"/>
                <a:gd name="T87" fmla="*/ 0 h 3"/>
                <a:gd name="T88" fmla="*/ 163 w 189"/>
                <a:gd name="T89" fmla="*/ 0 h 3"/>
                <a:gd name="T90" fmla="*/ 172 w 189"/>
                <a:gd name="T91" fmla="*/ 3 h 3"/>
                <a:gd name="T92" fmla="*/ 175 w 189"/>
                <a:gd name="T93" fmla="*/ 0 h 3"/>
                <a:gd name="T94" fmla="*/ 175 w 189"/>
                <a:gd name="T95" fmla="*/ 3 h 3"/>
                <a:gd name="T96" fmla="*/ 184 w 189"/>
                <a:gd name="T97" fmla="*/ 0 h 3"/>
                <a:gd name="T98" fmla="*/ 181 w 189"/>
                <a:gd name="T99" fmla="*/ 0 h 3"/>
                <a:gd name="T100" fmla="*/ 189 w 189"/>
                <a:gd name="T10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9" h="3">
                  <a:moveTo>
                    <a:pt x="0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0"/>
                  </a:lnTo>
                  <a:close/>
                  <a:moveTo>
                    <a:pt x="6" y="0"/>
                  </a:moveTo>
                  <a:lnTo>
                    <a:pt x="9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6" y="0"/>
                  </a:lnTo>
                  <a:close/>
                  <a:moveTo>
                    <a:pt x="12" y="0"/>
                  </a:moveTo>
                  <a:lnTo>
                    <a:pt x="15" y="0"/>
                  </a:lnTo>
                  <a:lnTo>
                    <a:pt x="15" y="3"/>
                  </a:lnTo>
                  <a:lnTo>
                    <a:pt x="12" y="3"/>
                  </a:lnTo>
                  <a:lnTo>
                    <a:pt x="12" y="0"/>
                  </a:lnTo>
                  <a:close/>
                  <a:moveTo>
                    <a:pt x="18" y="0"/>
                  </a:moveTo>
                  <a:lnTo>
                    <a:pt x="22" y="0"/>
                  </a:lnTo>
                  <a:lnTo>
                    <a:pt x="22" y="3"/>
                  </a:lnTo>
                  <a:lnTo>
                    <a:pt x="18" y="3"/>
                  </a:lnTo>
                  <a:lnTo>
                    <a:pt x="18" y="0"/>
                  </a:lnTo>
                  <a:close/>
                  <a:moveTo>
                    <a:pt x="25" y="0"/>
                  </a:moveTo>
                  <a:lnTo>
                    <a:pt x="28" y="0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close/>
                  <a:moveTo>
                    <a:pt x="31" y="0"/>
                  </a:moveTo>
                  <a:lnTo>
                    <a:pt x="34" y="0"/>
                  </a:lnTo>
                  <a:lnTo>
                    <a:pt x="34" y="3"/>
                  </a:lnTo>
                  <a:lnTo>
                    <a:pt x="31" y="3"/>
                  </a:lnTo>
                  <a:lnTo>
                    <a:pt x="31" y="0"/>
                  </a:lnTo>
                  <a:close/>
                  <a:moveTo>
                    <a:pt x="37" y="0"/>
                  </a:moveTo>
                  <a:lnTo>
                    <a:pt x="40" y="0"/>
                  </a:lnTo>
                  <a:lnTo>
                    <a:pt x="40" y="3"/>
                  </a:lnTo>
                  <a:lnTo>
                    <a:pt x="37" y="3"/>
                  </a:lnTo>
                  <a:lnTo>
                    <a:pt x="37" y="0"/>
                  </a:lnTo>
                  <a:close/>
                  <a:moveTo>
                    <a:pt x="43" y="0"/>
                  </a:moveTo>
                  <a:lnTo>
                    <a:pt x="47" y="0"/>
                  </a:lnTo>
                  <a:lnTo>
                    <a:pt x="47" y="3"/>
                  </a:lnTo>
                  <a:lnTo>
                    <a:pt x="43" y="3"/>
                  </a:lnTo>
                  <a:lnTo>
                    <a:pt x="43" y="0"/>
                  </a:lnTo>
                  <a:close/>
                  <a:moveTo>
                    <a:pt x="50" y="0"/>
                  </a:moveTo>
                  <a:lnTo>
                    <a:pt x="53" y="0"/>
                  </a:lnTo>
                  <a:lnTo>
                    <a:pt x="53" y="3"/>
                  </a:lnTo>
                  <a:lnTo>
                    <a:pt x="50" y="3"/>
                  </a:lnTo>
                  <a:lnTo>
                    <a:pt x="50" y="0"/>
                  </a:lnTo>
                  <a:close/>
                  <a:moveTo>
                    <a:pt x="56" y="0"/>
                  </a:moveTo>
                  <a:lnTo>
                    <a:pt x="59" y="0"/>
                  </a:lnTo>
                  <a:lnTo>
                    <a:pt x="59" y="3"/>
                  </a:lnTo>
                  <a:lnTo>
                    <a:pt x="56" y="3"/>
                  </a:lnTo>
                  <a:lnTo>
                    <a:pt x="56" y="0"/>
                  </a:lnTo>
                  <a:close/>
                  <a:moveTo>
                    <a:pt x="62" y="0"/>
                  </a:moveTo>
                  <a:lnTo>
                    <a:pt x="65" y="0"/>
                  </a:lnTo>
                  <a:lnTo>
                    <a:pt x="65" y="3"/>
                  </a:lnTo>
                  <a:lnTo>
                    <a:pt x="62" y="3"/>
                  </a:lnTo>
                  <a:lnTo>
                    <a:pt x="62" y="0"/>
                  </a:lnTo>
                  <a:close/>
                  <a:moveTo>
                    <a:pt x="69" y="0"/>
                  </a:moveTo>
                  <a:lnTo>
                    <a:pt x="72" y="0"/>
                  </a:lnTo>
                  <a:lnTo>
                    <a:pt x="72" y="3"/>
                  </a:lnTo>
                  <a:lnTo>
                    <a:pt x="69" y="3"/>
                  </a:lnTo>
                  <a:lnTo>
                    <a:pt x="69" y="0"/>
                  </a:lnTo>
                  <a:close/>
                  <a:moveTo>
                    <a:pt x="75" y="0"/>
                  </a:moveTo>
                  <a:lnTo>
                    <a:pt x="78" y="0"/>
                  </a:lnTo>
                  <a:lnTo>
                    <a:pt x="78" y="3"/>
                  </a:lnTo>
                  <a:lnTo>
                    <a:pt x="75" y="3"/>
                  </a:lnTo>
                  <a:lnTo>
                    <a:pt x="75" y="0"/>
                  </a:lnTo>
                  <a:close/>
                  <a:moveTo>
                    <a:pt x="81" y="0"/>
                  </a:moveTo>
                  <a:lnTo>
                    <a:pt x="84" y="0"/>
                  </a:lnTo>
                  <a:lnTo>
                    <a:pt x="84" y="3"/>
                  </a:lnTo>
                  <a:lnTo>
                    <a:pt x="81" y="3"/>
                  </a:lnTo>
                  <a:lnTo>
                    <a:pt x="81" y="0"/>
                  </a:lnTo>
                  <a:close/>
                  <a:moveTo>
                    <a:pt x="87" y="0"/>
                  </a:moveTo>
                  <a:lnTo>
                    <a:pt x="90" y="0"/>
                  </a:lnTo>
                  <a:lnTo>
                    <a:pt x="90" y="3"/>
                  </a:lnTo>
                  <a:lnTo>
                    <a:pt x="87" y="3"/>
                  </a:lnTo>
                  <a:lnTo>
                    <a:pt x="87" y="0"/>
                  </a:lnTo>
                  <a:close/>
                  <a:moveTo>
                    <a:pt x="94" y="0"/>
                  </a:moveTo>
                  <a:lnTo>
                    <a:pt x="97" y="0"/>
                  </a:lnTo>
                  <a:lnTo>
                    <a:pt x="97" y="3"/>
                  </a:lnTo>
                  <a:lnTo>
                    <a:pt x="94" y="3"/>
                  </a:lnTo>
                  <a:lnTo>
                    <a:pt x="94" y="0"/>
                  </a:lnTo>
                  <a:close/>
                  <a:moveTo>
                    <a:pt x="100" y="0"/>
                  </a:moveTo>
                  <a:lnTo>
                    <a:pt x="103" y="0"/>
                  </a:lnTo>
                  <a:lnTo>
                    <a:pt x="103" y="3"/>
                  </a:lnTo>
                  <a:lnTo>
                    <a:pt x="100" y="3"/>
                  </a:lnTo>
                  <a:lnTo>
                    <a:pt x="100" y="0"/>
                  </a:lnTo>
                  <a:close/>
                  <a:moveTo>
                    <a:pt x="106" y="0"/>
                  </a:moveTo>
                  <a:lnTo>
                    <a:pt x="109" y="0"/>
                  </a:lnTo>
                  <a:lnTo>
                    <a:pt x="109" y="3"/>
                  </a:lnTo>
                  <a:lnTo>
                    <a:pt x="106" y="3"/>
                  </a:lnTo>
                  <a:lnTo>
                    <a:pt x="106" y="0"/>
                  </a:lnTo>
                  <a:close/>
                  <a:moveTo>
                    <a:pt x="112" y="0"/>
                  </a:moveTo>
                  <a:lnTo>
                    <a:pt x="116" y="0"/>
                  </a:lnTo>
                  <a:lnTo>
                    <a:pt x="116" y="3"/>
                  </a:lnTo>
                  <a:lnTo>
                    <a:pt x="112" y="3"/>
                  </a:lnTo>
                  <a:lnTo>
                    <a:pt x="112" y="0"/>
                  </a:lnTo>
                  <a:close/>
                  <a:moveTo>
                    <a:pt x="119" y="0"/>
                  </a:moveTo>
                  <a:lnTo>
                    <a:pt x="122" y="0"/>
                  </a:lnTo>
                  <a:lnTo>
                    <a:pt x="122" y="3"/>
                  </a:lnTo>
                  <a:lnTo>
                    <a:pt x="119" y="3"/>
                  </a:lnTo>
                  <a:lnTo>
                    <a:pt x="119" y="0"/>
                  </a:lnTo>
                  <a:close/>
                  <a:moveTo>
                    <a:pt x="125" y="0"/>
                  </a:moveTo>
                  <a:lnTo>
                    <a:pt x="128" y="0"/>
                  </a:lnTo>
                  <a:lnTo>
                    <a:pt x="128" y="3"/>
                  </a:lnTo>
                  <a:lnTo>
                    <a:pt x="125" y="3"/>
                  </a:lnTo>
                  <a:lnTo>
                    <a:pt x="125" y="0"/>
                  </a:lnTo>
                  <a:close/>
                  <a:moveTo>
                    <a:pt x="131" y="0"/>
                  </a:moveTo>
                  <a:lnTo>
                    <a:pt x="134" y="0"/>
                  </a:lnTo>
                  <a:lnTo>
                    <a:pt x="134" y="3"/>
                  </a:lnTo>
                  <a:lnTo>
                    <a:pt x="131" y="3"/>
                  </a:lnTo>
                  <a:lnTo>
                    <a:pt x="131" y="0"/>
                  </a:lnTo>
                  <a:close/>
                  <a:moveTo>
                    <a:pt x="137" y="0"/>
                  </a:moveTo>
                  <a:lnTo>
                    <a:pt x="141" y="0"/>
                  </a:lnTo>
                  <a:lnTo>
                    <a:pt x="141" y="3"/>
                  </a:lnTo>
                  <a:lnTo>
                    <a:pt x="137" y="3"/>
                  </a:lnTo>
                  <a:lnTo>
                    <a:pt x="137" y="0"/>
                  </a:lnTo>
                  <a:close/>
                  <a:moveTo>
                    <a:pt x="144" y="0"/>
                  </a:moveTo>
                  <a:lnTo>
                    <a:pt x="147" y="0"/>
                  </a:lnTo>
                  <a:lnTo>
                    <a:pt x="147" y="3"/>
                  </a:lnTo>
                  <a:lnTo>
                    <a:pt x="144" y="3"/>
                  </a:lnTo>
                  <a:lnTo>
                    <a:pt x="144" y="0"/>
                  </a:lnTo>
                  <a:close/>
                  <a:moveTo>
                    <a:pt x="150" y="0"/>
                  </a:moveTo>
                  <a:lnTo>
                    <a:pt x="153" y="0"/>
                  </a:lnTo>
                  <a:lnTo>
                    <a:pt x="153" y="3"/>
                  </a:lnTo>
                  <a:lnTo>
                    <a:pt x="150" y="3"/>
                  </a:lnTo>
                  <a:lnTo>
                    <a:pt x="150" y="0"/>
                  </a:lnTo>
                  <a:close/>
                  <a:moveTo>
                    <a:pt x="156" y="0"/>
                  </a:moveTo>
                  <a:lnTo>
                    <a:pt x="159" y="0"/>
                  </a:lnTo>
                  <a:lnTo>
                    <a:pt x="159" y="3"/>
                  </a:lnTo>
                  <a:lnTo>
                    <a:pt x="156" y="3"/>
                  </a:lnTo>
                  <a:lnTo>
                    <a:pt x="156" y="0"/>
                  </a:lnTo>
                  <a:close/>
                  <a:moveTo>
                    <a:pt x="163" y="0"/>
                  </a:moveTo>
                  <a:lnTo>
                    <a:pt x="166" y="0"/>
                  </a:lnTo>
                  <a:lnTo>
                    <a:pt x="166" y="3"/>
                  </a:lnTo>
                  <a:lnTo>
                    <a:pt x="163" y="3"/>
                  </a:lnTo>
                  <a:lnTo>
                    <a:pt x="163" y="0"/>
                  </a:lnTo>
                  <a:close/>
                  <a:moveTo>
                    <a:pt x="169" y="0"/>
                  </a:moveTo>
                  <a:lnTo>
                    <a:pt x="172" y="0"/>
                  </a:lnTo>
                  <a:lnTo>
                    <a:pt x="172" y="3"/>
                  </a:lnTo>
                  <a:lnTo>
                    <a:pt x="169" y="3"/>
                  </a:lnTo>
                  <a:lnTo>
                    <a:pt x="169" y="0"/>
                  </a:lnTo>
                  <a:close/>
                  <a:moveTo>
                    <a:pt x="175" y="0"/>
                  </a:moveTo>
                  <a:lnTo>
                    <a:pt x="178" y="0"/>
                  </a:lnTo>
                  <a:lnTo>
                    <a:pt x="178" y="3"/>
                  </a:lnTo>
                  <a:lnTo>
                    <a:pt x="175" y="3"/>
                  </a:lnTo>
                  <a:lnTo>
                    <a:pt x="175" y="0"/>
                  </a:lnTo>
                  <a:close/>
                  <a:moveTo>
                    <a:pt x="181" y="0"/>
                  </a:moveTo>
                  <a:lnTo>
                    <a:pt x="184" y="0"/>
                  </a:lnTo>
                  <a:lnTo>
                    <a:pt x="184" y="3"/>
                  </a:lnTo>
                  <a:lnTo>
                    <a:pt x="181" y="3"/>
                  </a:lnTo>
                  <a:lnTo>
                    <a:pt x="181" y="0"/>
                  </a:lnTo>
                  <a:close/>
                  <a:moveTo>
                    <a:pt x="188" y="0"/>
                  </a:moveTo>
                  <a:lnTo>
                    <a:pt x="189" y="0"/>
                  </a:lnTo>
                  <a:lnTo>
                    <a:pt x="189" y="3"/>
                  </a:lnTo>
                  <a:lnTo>
                    <a:pt x="188" y="3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70C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4FDD57B-A16C-4094-A7EF-A95177B0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4</a:t>
            </a:fld>
            <a:endParaRPr lang="fr-FR"/>
          </a:p>
        </p:txBody>
      </p:sp>
      <p:sp>
        <p:nvSpPr>
          <p:cNvPr id="7" name="Freeform 53">
            <a:extLst>
              <a:ext uri="{FF2B5EF4-FFF2-40B4-BE49-F238E27FC236}">
                <a16:creationId xmlns:a16="http://schemas.microsoft.com/office/drawing/2014/main" id="{CB47E9A8-E69C-4AB4-AB51-3B5FC1AAD911}"/>
              </a:ext>
            </a:extLst>
          </p:cNvPr>
          <p:cNvSpPr>
            <a:spLocks/>
          </p:cNvSpPr>
          <p:nvPr/>
        </p:nvSpPr>
        <p:spPr bwMode="auto">
          <a:xfrm rot="4173633">
            <a:off x="909411" y="5701312"/>
            <a:ext cx="519545" cy="970570"/>
          </a:xfrm>
          <a:custGeom>
            <a:avLst/>
            <a:gdLst>
              <a:gd name="T0" fmla="*/ 16 w 48"/>
              <a:gd name="T1" fmla="*/ 12 h 85"/>
              <a:gd name="T2" fmla="*/ 24 w 48"/>
              <a:gd name="T3" fmla="*/ 16 h 85"/>
              <a:gd name="T4" fmla="*/ 0 w 48"/>
              <a:gd name="T5" fmla="*/ 77 h 85"/>
              <a:gd name="T6" fmla="*/ 12 w 48"/>
              <a:gd name="T7" fmla="*/ 71 h 85"/>
              <a:gd name="T8" fmla="*/ 16 w 48"/>
              <a:gd name="T9" fmla="*/ 85 h 85"/>
              <a:gd name="T10" fmla="*/ 40 w 48"/>
              <a:gd name="T11" fmla="*/ 24 h 85"/>
              <a:gd name="T12" fmla="*/ 48 w 48"/>
              <a:gd name="T13" fmla="*/ 28 h 85"/>
              <a:gd name="T14" fmla="*/ 40 w 48"/>
              <a:gd name="T15" fmla="*/ 0 h 85"/>
              <a:gd name="T16" fmla="*/ 16 w 48"/>
              <a:gd name="T17" fmla="*/ 1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" h="85">
                <a:moveTo>
                  <a:pt x="16" y="12"/>
                </a:moveTo>
                <a:lnTo>
                  <a:pt x="24" y="16"/>
                </a:lnTo>
                <a:lnTo>
                  <a:pt x="0" y="77"/>
                </a:lnTo>
                <a:lnTo>
                  <a:pt x="12" y="71"/>
                </a:lnTo>
                <a:lnTo>
                  <a:pt x="16" y="85"/>
                </a:lnTo>
                <a:lnTo>
                  <a:pt x="40" y="24"/>
                </a:lnTo>
                <a:lnTo>
                  <a:pt x="48" y="28"/>
                </a:lnTo>
                <a:lnTo>
                  <a:pt x="40" y="0"/>
                </a:lnTo>
                <a:lnTo>
                  <a:pt x="16" y="12"/>
                </a:lnTo>
                <a:close/>
              </a:path>
            </a:pathLst>
          </a:custGeom>
          <a:noFill/>
          <a:ln w="28575" cap="rnd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A5D5DD-1C16-4FDA-9FEE-591C049A0066}"/>
              </a:ext>
            </a:extLst>
          </p:cNvPr>
          <p:cNvSpPr txBox="1"/>
          <p:nvPr/>
        </p:nvSpPr>
        <p:spPr>
          <a:xfrm>
            <a:off x="1373510" y="5985373"/>
            <a:ext cx="75972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 algn="ctr">
              <a:spcBef>
                <a:spcPts val="600"/>
              </a:spcBef>
              <a:spcAft>
                <a:spcPts val="400"/>
              </a:spcAft>
            </a:pPr>
            <a:r>
              <a:rPr lang="fr-FR" sz="1300" b="1" dirty="0">
                <a:solidFill>
                  <a:schemeClr val="accent3"/>
                </a:solidFill>
                <a:latin typeface="Marianne" panose="02000000000000000000" pitchFamily="2" charset="0"/>
              </a:rPr>
              <a:t>Compte tenu des niveaux moyens des rémunérations accessoires (primes de sujétion, RIFSEEP, SFT, IR, etc.) qui saturent l’assiette RAFP, la rémunération indexée est </a:t>
            </a:r>
            <a:r>
              <a:rPr lang="fr-FR" sz="1300" b="1" u="sng" dirty="0">
                <a:solidFill>
                  <a:srgbClr val="000000"/>
                </a:solidFill>
                <a:latin typeface="Marianne" panose="02000000000000000000" pitchFamily="2" charset="0"/>
              </a:rPr>
              <a:t>pas ou peu</a:t>
            </a:r>
            <a:r>
              <a:rPr lang="fr-FR" sz="1300" b="1" dirty="0">
                <a:solidFill>
                  <a:schemeClr val="accent3"/>
                </a:solidFill>
                <a:latin typeface="Marianne" panose="02000000000000000000" pitchFamily="2" charset="0"/>
              </a:rPr>
              <a:t> prise en compte dans l’assiette cotisée au RAFP.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9FF5B895-C582-466C-AA3E-F263A0ADEE2A}"/>
              </a:ext>
            </a:extLst>
          </p:cNvPr>
          <p:cNvSpPr txBox="1"/>
          <p:nvPr/>
        </p:nvSpPr>
        <p:spPr>
          <a:xfrm>
            <a:off x="5045132" y="2943493"/>
            <a:ext cx="3925674" cy="2631490"/>
          </a:xfrm>
          <a:prstGeom prst="rect">
            <a:avLst/>
          </a:prstGeom>
          <a:noFill/>
          <a:ln w="12700">
            <a:solidFill>
              <a:schemeClr val="bg2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b="1" i="1" u="sng" dirty="0">
                <a:solidFill>
                  <a:srgbClr val="0095B7"/>
                </a:solidFill>
              </a:rPr>
              <a:t>Exemple pour un gardien de la paix en fin de carrière</a:t>
            </a:r>
            <a:r>
              <a:rPr lang="fr-FR" sz="1100" b="1" i="1" dirty="0">
                <a:solidFill>
                  <a:srgbClr val="0095B7"/>
                </a:solidFill>
              </a:rPr>
              <a:t> </a:t>
            </a:r>
            <a:r>
              <a:rPr lang="fr-FR" sz="1100" i="1" dirty="0"/>
              <a:t>: </a:t>
            </a:r>
          </a:p>
          <a:p>
            <a:endParaRPr lang="fr-FR" sz="11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100" i="1" dirty="0"/>
              <a:t>TIB mensuel = 2 100 €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fr-FR" sz="11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100" i="1" dirty="0"/>
              <a:t>Rémunérations accessoires mensuelles : 630 €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fr-FR" sz="11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100" i="1" dirty="0"/>
              <a:t>Assiette de cotisation RAFP = 10% × Max (2 100 × 20%, 630) € = 42 €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fr-FR" sz="11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100" i="1" dirty="0"/>
              <a:t>Cotisation annuelle = 42 € × 12 = 504 € </a:t>
            </a:r>
            <a:r>
              <a:rPr lang="fr-FR" sz="1100" b="1" i="1" dirty="0"/>
              <a:t>dont 252 € pris en charge par l’employeur et 252 € par l’agent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fr-FR" sz="11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100" i="1" dirty="0"/>
              <a:t>Droits à pension acquis = 504 € × rendement du Régime = 504 € ÷ 27 = 19 €/an soit </a:t>
            </a:r>
            <a:r>
              <a:rPr lang="fr-FR" sz="1100" b="1" i="1" dirty="0"/>
              <a:t>252€ reversés à l’agent en 13 ans, 504 € en 27 ans (en euros constants)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CFA1987-37C1-403A-A0EF-5F9540D9B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548" y="3904677"/>
            <a:ext cx="17456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fr-FR" sz="900" b="1" i="0" u="none" strike="noStrike" baseline="0" dirty="0">
                <a:solidFill>
                  <a:schemeClr val="bg2"/>
                </a:solidFill>
                <a:latin typeface="Arial"/>
                <a:cs typeface="Arial"/>
              </a:rPr>
              <a:t>- 5% à la charge de l'employeur 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9774A79-8C99-4AAA-AE78-8805D9343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822" y="4282081"/>
            <a:ext cx="81540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800" b="1" dirty="0">
                <a:latin typeface="Arial"/>
                <a:cs typeface="Arial"/>
              </a:rPr>
              <a:t>Rémunération indexée</a:t>
            </a:r>
            <a:endParaRPr lang="fr-FR" sz="1000" b="1" i="0" u="none" strike="noStrike" baseline="0" dirty="0">
              <a:latin typeface="Arial"/>
              <a:cs typeface="Arial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309D2402-BE8D-4F04-933D-C502FC003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594" y="5011937"/>
            <a:ext cx="780132" cy="61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800" b="1" dirty="0">
                <a:latin typeface="Arial"/>
                <a:cs typeface="Arial"/>
              </a:rPr>
              <a:t>Rémunération accessoire (hors rémunération indexée)</a:t>
            </a:r>
            <a:endParaRPr lang="fr-FR" sz="1000" b="1" i="0" u="none" strike="noStrike" baseline="0" dirty="0">
              <a:latin typeface="Arial"/>
              <a:cs typeface="Arial"/>
            </a:endParaRPr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5B05F07C-0963-4040-8749-E6207346926A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LE RAFP COMME DISPOSITIF de compensation POUR LE FLUX</a:t>
            </a:r>
            <a:endParaRPr lang="fr-FR" sz="1600" dirty="0">
              <a:solidFill>
                <a:srgbClr val="004A6F"/>
              </a:solidFill>
            </a:endParaRP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1BB1B526-69C7-455F-BDD5-ECA219660DB5}"/>
              </a:ext>
            </a:extLst>
          </p:cNvPr>
          <p:cNvSpPr txBox="1">
            <a:spLocks/>
          </p:cNvSpPr>
          <p:nvPr/>
        </p:nvSpPr>
        <p:spPr>
          <a:xfrm>
            <a:off x="179162" y="896163"/>
            <a:ext cx="6624000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dirty="0">
                <a:solidFill>
                  <a:srgbClr val="73ABC0"/>
                </a:solidFill>
              </a:rPr>
              <a:t>Présentation du régime</a:t>
            </a:r>
          </a:p>
        </p:txBody>
      </p:sp>
    </p:spTree>
    <p:extLst>
      <p:ext uri="{BB962C8B-B14F-4D97-AF65-F5344CB8AC3E}">
        <p14:creationId xmlns:p14="http://schemas.microsoft.com/office/powerpoint/2010/main" val="26729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EF31D1D-CA35-46E2-9FDD-5C0D7881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5</a:t>
            </a:fld>
            <a:endParaRPr lang="fr-FR"/>
          </a:p>
        </p:txBody>
      </p:sp>
      <p:sp>
        <p:nvSpPr>
          <p:cNvPr id="61" name="Espace réservé du contenu 2">
            <a:extLst>
              <a:ext uri="{FF2B5EF4-FFF2-40B4-BE49-F238E27FC236}">
                <a16:creationId xmlns:a16="http://schemas.microsoft.com/office/drawing/2014/main" id="{202F689B-CEB0-4AE6-8F2F-950DB42678E4}"/>
              </a:ext>
            </a:extLst>
          </p:cNvPr>
          <p:cNvSpPr txBox="1">
            <a:spLocks/>
          </p:cNvSpPr>
          <p:nvPr/>
        </p:nvSpPr>
        <p:spPr>
          <a:xfrm>
            <a:off x="142748" y="1141891"/>
            <a:ext cx="8944769" cy="79374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Assiette proposée pour la cotisation volontaire* : </a:t>
            </a:r>
            <a:r>
              <a:rPr lang="fr-FR" b="0" u="sng" dirty="0">
                <a:solidFill>
                  <a:schemeClr val="tx1"/>
                </a:solidFill>
              </a:rPr>
              <a:t>100% de la rémunération indexée, pour la part n’entrant pas déjà dans l’assiette RAFP actuelle.</a:t>
            </a:r>
            <a:endParaRPr lang="fr-FR" dirty="0"/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Taux de Cotisations : </a:t>
            </a:r>
            <a:r>
              <a:rPr lang="fr-FR" b="0" dirty="0">
                <a:solidFill>
                  <a:schemeClr val="tx1"/>
                </a:solidFill>
              </a:rPr>
              <a:t>10 % du montant de l’assiette, répartis à parts égales entre l’employeur (5 %) et le fonctionnaire (5 %) </a:t>
            </a: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6B04BE7-50CA-42F9-97BA-E05383042C9C}"/>
              </a:ext>
            </a:extLst>
          </p:cNvPr>
          <p:cNvGrpSpPr/>
          <p:nvPr/>
        </p:nvGrpSpPr>
        <p:grpSpPr>
          <a:xfrm>
            <a:off x="1916646" y="1738070"/>
            <a:ext cx="5310709" cy="4476617"/>
            <a:chOff x="4765586" y="2036548"/>
            <a:chExt cx="4321936" cy="4079637"/>
          </a:xfrm>
        </p:grpSpPr>
        <p:sp>
          <p:nvSpPr>
            <p:cNvPr id="139" name="ZoneTexte 138">
              <a:extLst>
                <a:ext uri="{FF2B5EF4-FFF2-40B4-BE49-F238E27FC236}">
                  <a16:creationId xmlns:a16="http://schemas.microsoft.com/office/drawing/2014/main" id="{F2948F38-ED53-4A6D-86CF-0BD6A104B38B}"/>
                </a:ext>
              </a:extLst>
            </p:cNvPr>
            <p:cNvSpPr txBox="1"/>
            <p:nvPr/>
          </p:nvSpPr>
          <p:spPr>
            <a:xfrm>
              <a:off x="4772834" y="5723508"/>
              <a:ext cx="4059485" cy="392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2" algn="ctr">
                <a:spcBef>
                  <a:spcPts val="600"/>
                </a:spcBef>
                <a:spcAft>
                  <a:spcPts val="400"/>
                </a:spcAft>
              </a:pPr>
              <a:r>
                <a:rPr lang="fr-FR" sz="1100" b="1" dirty="0">
                  <a:solidFill>
                    <a:schemeClr val="accent3"/>
                  </a:solidFill>
                  <a:latin typeface="Marianne" panose="02000000000000000000" pitchFamily="2" charset="0"/>
                </a:rPr>
                <a:t>La rémunération indexée serait </a:t>
              </a:r>
              <a:r>
                <a:rPr lang="fr-FR" sz="1100" b="1" u="sng" dirty="0">
                  <a:solidFill>
                    <a:srgbClr val="000000"/>
                  </a:solidFill>
                  <a:latin typeface="Marianne" panose="02000000000000000000" pitchFamily="2" charset="0"/>
                </a:rPr>
                <a:t>intégralement</a:t>
              </a:r>
              <a:r>
                <a:rPr lang="fr-FR" sz="1100" b="1" dirty="0">
                  <a:solidFill>
                    <a:schemeClr val="accent3"/>
                  </a:solidFill>
                  <a:latin typeface="Marianne" panose="02000000000000000000" pitchFamily="2" charset="0"/>
                </a:rPr>
                <a:t> prise en compte dans l’assiette du RAFP</a:t>
              </a:r>
            </a:p>
          </p:txBody>
        </p:sp>
        <p:sp>
          <p:nvSpPr>
            <p:cNvPr id="141" name="Freeform 53">
              <a:extLst>
                <a:ext uri="{FF2B5EF4-FFF2-40B4-BE49-F238E27FC236}">
                  <a16:creationId xmlns:a16="http://schemas.microsoft.com/office/drawing/2014/main" id="{574D9211-59ED-4FAC-BCAE-CEBF0CA71957}"/>
                </a:ext>
              </a:extLst>
            </p:cNvPr>
            <p:cNvSpPr>
              <a:spLocks/>
            </p:cNvSpPr>
            <p:nvPr/>
          </p:nvSpPr>
          <p:spPr bwMode="auto">
            <a:xfrm rot="4173633">
              <a:off x="4889310" y="5691786"/>
              <a:ext cx="210167" cy="386189"/>
            </a:xfrm>
            <a:custGeom>
              <a:avLst/>
              <a:gdLst>
                <a:gd name="T0" fmla="*/ 16 w 48"/>
                <a:gd name="T1" fmla="*/ 12 h 85"/>
                <a:gd name="T2" fmla="*/ 24 w 48"/>
                <a:gd name="T3" fmla="*/ 16 h 85"/>
                <a:gd name="T4" fmla="*/ 0 w 48"/>
                <a:gd name="T5" fmla="*/ 77 h 85"/>
                <a:gd name="T6" fmla="*/ 12 w 48"/>
                <a:gd name="T7" fmla="*/ 71 h 85"/>
                <a:gd name="T8" fmla="*/ 16 w 48"/>
                <a:gd name="T9" fmla="*/ 85 h 85"/>
                <a:gd name="T10" fmla="*/ 40 w 48"/>
                <a:gd name="T11" fmla="*/ 24 h 85"/>
                <a:gd name="T12" fmla="*/ 48 w 48"/>
                <a:gd name="T13" fmla="*/ 28 h 85"/>
                <a:gd name="T14" fmla="*/ 40 w 48"/>
                <a:gd name="T15" fmla="*/ 0 h 85"/>
                <a:gd name="T16" fmla="*/ 16 w 48"/>
                <a:gd name="T17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85">
                  <a:moveTo>
                    <a:pt x="16" y="12"/>
                  </a:moveTo>
                  <a:lnTo>
                    <a:pt x="24" y="16"/>
                  </a:lnTo>
                  <a:lnTo>
                    <a:pt x="0" y="77"/>
                  </a:lnTo>
                  <a:lnTo>
                    <a:pt x="12" y="71"/>
                  </a:lnTo>
                  <a:lnTo>
                    <a:pt x="16" y="85"/>
                  </a:lnTo>
                  <a:lnTo>
                    <a:pt x="40" y="24"/>
                  </a:lnTo>
                  <a:lnTo>
                    <a:pt x="48" y="28"/>
                  </a:lnTo>
                  <a:lnTo>
                    <a:pt x="40" y="0"/>
                  </a:lnTo>
                  <a:lnTo>
                    <a:pt x="16" y="12"/>
                  </a:lnTo>
                  <a:close/>
                </a:path>
              </a:pathLst>
            </a:custGeom>
            <a:noFill/>
            <a:ln w="28575" cap="rnd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1050"/>
            </a:p>
          </p:txBody>
        </p:sp>
        <p:grpSp>
          <p:nvGrpSpPr>
            <p:cNvPr id="217" name="Group 3">
              <a:extLst>
                <a:ext uri="{FF2B5EF4-FFF2-40B4-BE49-F238E27FC236}">
                  <a16:creationId xmlns:a16="http://schemas.microsoft.com/office/drawing/2014/main" id="{6025F141-8375-4DB1-BEBD-A20D08A416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765586" y="2036548"/>
              <a:ext cx="4127281" cy="3369439"/>
              <a:chOff x="-1" y="4"/>
              <a:chExt cx="409" cy="265"/>
            </a:xfrm>
          </p:grpSpPr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51583516-43BE-4A37-AC4B-ECBB0AFB7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" y="63"/>
                <a:ext cx="43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r>
                  <a:rPr lang="fr-FR" sz="14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TIB *</a:t>
                </a:r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9AEB19E5-265D-4057-B597-28769039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" y="227"/>
                <a:ext cx="27" cy="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r>
                  <a:rPr lang="fr-FR" sz="1050" b="1" i="0" u="none" strike="noStrike" baseline="0" dirty="0">
                    <a:solidFill>
                      <a:schemeClr val="tx2"/>
                    </a:solidFill>
                    <a:latin typeface="Arial"/>
                    <a:cs typeface="Arial"/>
                  </a:rPr>
                  <a:t>20%</a:t>
                </a:r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22E293E8-704D-4B73-9398-8B2FF50C8A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" y="156"/>
                <a:ext cx="0" cy="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11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F3C43723-1CA4-4D54-A26F-1E98102A83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" y="156"/>
                <a:ext cx="0" cy="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11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663AEB49-9A00-4A32-94D9-792656499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" y="156"/>
                <a:ext cx="0" cy="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11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C8E07E1-1F0B-4AF2-AB57-64C97AAE1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" y="196"/>
                <a:ext cx="59" cy="20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8CA259E7-09F7-4E55-BEDF-9F98C6F45C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" y="101"/>
                <a:ext cx="146" cy="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r>
                  <a:rPr lang="fr-FR" sz="1100" b="1" i="0" u="none" strike="noStrike" baseline="0" dirty="0">
                    <a:solidFill>
                      <a:schemeClr val="bg2"/>
                    </a:solidFill>
                    <a:latin typeface="Arial"/>
                    <a:cs typeface="Arial"/>
                  </a:rPr>
                  <a:t>Taux de cotisation = 10%</a:t>
                </a: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FBD23B54-6BB9-4230-93E9-BB5115284E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" y="128"/>
                <a:ext cx="134" cy="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r>
                  <a:rPr lang="fr-FR" sz="900" b="1" i="0" u="none" strike="noStrike" baseline="0" dirty="0">
                    <a:solidFill>
                      <a:schemeClr val="bg2"/>
                    </a:solidFill>
                    <a:latin typeface="Arial"/>
                    <a:cs typeface="Arial"/>
                  </a:rPr>
                  <a:t>- 5% à la charge de l'assuré </a:t>
                </a: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2E03814D-B234-46D3-AA43-F0298ACFA2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" y="133"/>
                <a:ext cx="0" cy="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9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4F005AAC-6220-4001-BE37-5EA09431FE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" y="51"/>
                <a:ext cx="59" cy="21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483C1D8F-374C-4747-B556-4653095512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" y="95"/>
                <a:ext cx="43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r>
                  <a:rPr lang="fr-FR" sz="1400" b="1" i="0" u="none" strike="noStrike" baseline="0" dirty="0">
                    <a:solidFill>
                      <a:srgbClr val="000000"/>
                    </a:solidFill>
                    <a:latin typeface="Arial"/>
                    <a:cs typeface="Arial"/>
                  </a:rPr>
                  <a:t>TIB *</a:t>
                </a:r>
              </a:p>
            </p:txBody>
          </p:sp>
          <p:sp>
            <p:nvSpPr>
              <p:cNvPr id="230" name="Freeform 40">
                <a:extLst>
                  <a:ext uri="{FF2B5EF4-FFF2-40B4-BE49-F238E27FC236}">
                    <a16:creationId xmlns:a16="http://schemas.microsoft.com/office/drawing/2014/main" id="{46347C1A-5B36-49A5-B471-82F2A3FAD9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" y="214"/>
                <a:ext cx="14" cy="53"/>
              </a:xfrm>
              <a:custGeom>
                <a:avLst/>
                <a:gdLst>
                  <a:gd name="T0" fmla="*/ 6 w 10"/>
                  <a:gd name="T1" fmla="*/ 9 h 46"/>
                  <a:gd name="T2" fmla="*/ 6 w 10"/>
                  <a:gd name="T3" fmla="*/ 37 h 46"/>
                  <a:gd name="T4" fmla="*/ 3 w 10"/>
                  <a:gd name="T5" fmla="*/ 37 h 46"/>
                  <a:gd name="T6" fmla="*/ 3 w 10"/>
                  <a:gd name="T7" fmla="*/ 9 h 46"/>
                  <a:gd name="T8" fmla="*/ 6 w 10"/>
                  <a:gd name="T9" fmla="*/ 9 h 46"/>
                  <a:gd name="T10" fmla="*/ 0 w 10"/>
                  <a:gd name="T11" fmla="*/ 10 h 46"/>
                  <a:gd name="T12" fmla="*/ 5 w 10"/>
                  <a:gd name="T13" fmla="*/ 0 h 46"/>
                  <a:gd name="T14" fmla="*/ 10 w 10"/>
                  <a:gd name="T15" fmla="*/ 10 h 46"/>
                  <a:gd name="T16" fmla="*/ 0 w 10"/>
                  <a:gd name="T17" fmla="*/ 10 h 46"/>
                  <a:gd name="T18" fmla="*/ 10 w 10"/>
                  <a:gd name="T19" fmla="*/ 36 h 46"/>
                  <a:gd name="T20" fmla="*/ 5 w 10"/>
                  <a:gd name="T21" fmla="*/ 46 h 46"/>
                  <a:gd name="T22" fmla="*/ 0 w 10"/>
                  <a:gd name="T23" fmla="*/ 36 h 46"/>
                  <a:gd name="T24" fmla="*/ 10 w 10"/>
                  <a:gd name="T25" fmla="*/ 3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46">
                    <a:moveTo>
                      <a:pt x="6" y="9"/>
                    </a:moveTo>
                    <a:lnTo>
                      <a:pt x="6" y="37"/>
                    </a:lnTo>
                    <a:lnTo>
                      <a:pt x="3" y="37"/>
                    </a:lnTo>
                    <a:lnTo>
                      <a:pt x="3" y="9"/>
                    </a:lnTo>
                    <a:lnTo>
                      <a:pt x="6" y="9"/>
                    </a:lnTo>
                    <a:close/>
                    <a:moveTo>
                      <a:pt x="0" y="1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0" y="10"/>
                    </a:lnTo>
                    <a:close/>
                    <a:moveTo>
                      <a:pt x="10" y="36"/>
                    </a:moveTo>
                    <a:lnTo>
                      <a:pt x="5" y="46"/>
                    </a:lnTo>
                    <a:lnTo>
                      <a:pt x="0" y="36"/>
                    </a:lnTo>
                    <a:lnTo>
                      <a:pt x="10" y="36"/>
                    </a:lnTo>
                    <a:close/>
                  </a:path>
                </a:pathLst>
              </a:custGeom>
              <a:solidFill>
                <a:schemeClr val="tx2"/>
              </a:solidFill>
              <a:ln w="0" cap="flat">
                <a:solidFill>
                  <a:schemeClr val="tx2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29CDF9C4-051D-4A82-8977-83772C168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" y="55"/>
                <a:ext cx="0" cy="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11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4C7E7590-5AD6-425F-9BDA-42A270DCA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" y="156"/>
                <a:ext cx="0" cy="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11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CA6FEC2C-7676-4185-A4ED-58EDEE4753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" y="30"/>
                <a:ext cx="130" cy="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r>
                  <a:rPr lang="fr-FR" sz="900" b="1" i="0" u="none" strike="noStrike" baseline="0" dirty="0">
                    <a:solidFill>
                      <a:srgbClr val="000000"/>
                    </a:solidFill>
                    <a:latin typeface="Arial"/>
                    <a:cs typeface="Arial"/>
                  </a:rPr>
                  <a:t>* Traitement indiciaire brut </a:t>
                </a: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B2CBEAD4-CCC1-4A0C-A86E-196533D9A3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" y="4"/>
                <a:ext cx="0" cy="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11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FA196636-701E-4CD4-8AB5-EE776A910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" y="208"/>
                <a:ext cx="80" cy="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0">
                  <a:defRPr sz="1000"/>
                </a:pPr>
                <a:r>
                  <a:rPr lang="fr-FR" sz="900" b="1" i="0" u="none" strike="noStrike" baseline="0" dirty="0">
                    <a:solidFill>
                      <a:schemeClr val="bg2"/>
                    </a:solidFill>
                    <a:latin typeface="Arial"/>
                    <a:cs typeface="Arial"/>
                  </a:rPr>
                  <a:t>Assiette</a:t>
                </a:r>
                <a:r>
                  <a:rPr lang="fr-FR" sz="900" b="1" i="0" u="none" strike="noStrike" baseline="0" dirty="0">
                    <a:solidFill>
                      <a:srgbClr val="808080"/>
                    </a:solidFill>
                    <a:latin typeface="Arial"/>
                    <a:cs typeface="Arial"/>
                  </a:rPr>
                  <a:t> </a:t>
                </a:r>
                <a:r>
                  <a:rPr lang="fr-FR" sz="900" b="1" i="0" u="none" strike="noStrike" baseline="0" dirty="0">
                    <a:solidFill>
                      <a:schemeClr val="bg2"/>
                    </a:solidFill>
                    <a:latin typeface="Arial"/>
                    <a:cs typeface="Arial"/>
                  </a:rPr>
                  <a:t>de</a:t>
                </a:r>
              </a:p>
              <a:p>
                <a:pPr algn="ctr" rtl="0">
                  <a:defRPr sz="1000"/>
                </a:pPr>
                <a:r>
                  <a:rPr lang="fr-FR" sz="900" b="1" dirty="0">
                    <a:solidFill>
                      <a:schemeClr val="bg2"/>
                    </a:solidFill>
                    <a:latin typeface="Arial"/>
                    <a:cs typeface="Arial"/>
                  </a:rPr>
                  <a:t>cotisation RAFP</a:t>
                </a:r>
                <a:r>
                  <a:rPr lang="fr-FR" sz="900" b="1" i="0" u="none" strike="noStrike" baseline="0" dirty="0">
                    <a:solidFill>
                      <a:srgbClr val="808080"/>
                    </a:solidFill>
                    <a:latin typeface="Arial"/>
                    <a:cs typeface="Arial"/>
                  </a:rPr>
                  <a:t> </a:t>
                </a: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42C1813D-0888-42A0-B06D-E9853D4F65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" y="140"/>
                <a:ext cx="59" cy="8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fr-FR"/>
              </a:p>
            </p:txBody>
          </p:sp>
          <p:sp>
            <p:nvSpPr>
              <p:cNvPr id="238" name="Freeform 53">
                <a:extLst>
                  <a:ext uri="{FF2B5EF4-FFF2-40B4-BE49-F238E27FC236}">
                    <a16:creationId xmlns:a16="http://schemas.microsoft.com/office/drawing/2014/main" id="{100EAB18-6590-4AF2-8F9D-AA98C8A660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" y="152"/>
                <a:ext cx="33" cy="54"/>
              </a:xfrm>
              <a:custGeom>
                <a:avLst/>
                <a:gdLst>
                  <a:gd name="T0" fmla="*/ 11 w 33"/>
                  <a:gd name="T1" fmla="*/ 8 h 56"/>
                  <a:gd name="T2" fmla="*/ 17 w 33"/>
                  <a:gd name="T3" fmla="*/ 10 h 56"/>
                  <a:gd name="T4" fmla="*/ 0 w 33"/>
                  <a:gd name="T5" fmla="*/ 51 h 56"/>
                  <a:gd name="T6" fmla="*/ 9 w 33"/>
                  <a:gd name="T7" fmla="*/ 47 h 56"/>
                  <a:gd name="T8" fmla="*/ 11 w 33"/>
                  <a:gd name="T9" fmla="*/ 56 h 56"/>
                  <a:gd name="T10" fmla="*/ 28 w 33"/>
                  <a:gd name="T11" fmla="*/ 16 h 56"/>
                  <a:gd name="T12" fmla="*/ 33 w 33"/>
                  <a:gd name="T13" fmla="*/ 18 h 56"/>
                  <a:gd name="T14" fmla="*/ 28 w 33"/>
                  <a:gd name="T15" fmla="*/ 0 h 56"/>
                  <a:gd name="T16" fmla="*/ 11 w 33"/>
                  <a:gd name="T17" fmla="*/ 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56">
                    <a:moveTo>
                      <a:pt x="11" y="8"/>
                    </a:moveTo>
                    <a:lnTo>
                      <a:pt x="17" y="10"/>
                    </a:lnTo>
                    <a:lnTo>
                      <a:pt x="0" y="51"/>
                    </a:lnTo>
                    <a:lnTo>
                      <a:pt x="9" y="47"/>
                    </a:lnTo>
                    <a:lnTo>
                      <a:pt x="11" y="56"/>
                    </a:lnTo>
                    <a:lnTo>
                      <a:pt x="28" y="16"/>
                    </a:lnTo>
                    <a:lnTo>
                      <a:pt x="33" y="18"/>
                    </a:lnTo>
                    <a:lnTo>
                      <a:pt x="28" y="0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274E4DCB-2C55-4CF4-A8E2-C1D8C11CDB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" y="112"/>
                <a:ext cx="0" cy="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900" b="1" i="0" u="none" strike="noStrike" baseline="0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899D1566-1D71-45C9-83E1-1455F1346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" y="112"/>
                <a:ext cx="0" cy="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9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43274D4D-6AA1-45A0-BE2E-7DED5DD6FA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" y="133"/>
                <a:ext cx="0" cy="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fr-FR" sz="900" b="1" i="0" u="none" strike="noStrike" baseline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9A260094-0B58-4231-B814-4197D58B6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" y="226"/>
                <a:ext cx="59" cy="42"/>
              </a:xfrm>
              <a:prstGeom prst="rect">
                <a:avLst/>
              </a:prstGeom>
              <a:solidFill>
                <a:srgbClr val="009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fr-FR" dirty="0"/>
              </a:p>
            </p:txBody>
          </p:sp>
          <p:sp>
            <p:nvSpPr>
              <p:cNvPr id="243" name="Freeform 38">
                <a:extLst>
                  <a:ext uri="{FF2B5EF4-FFF2-40B4-BE49-F238E27FC236}">
                    <a16:creationId xmlns:a16="http://schemas.microsoft.com/office/drawing/2014/main" id="{7353C999-852C-40DF-87AB-62DEA1A935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" y="139"/>
                <a:ext cx="189" cy="3"/>
              </a:xfrm>
              <a:custGeom>
                <a:avLst/>
                <a:gdLst>
                  <a:gd name="T0" fmla="*/ 3 w 189"/>
                  <a:gd name="T1" fmla="*/ 3 h 3"/>
                  <a:gd name="T2" fmla="*/ 6 w 189"/>
                  <a:gd name="T3" fmla="*/ 0 h 3"/>
                  <a:gd name="T4" fmla="*/ 6 w 189"/>
                  <a:gd name="T5" fmla="*/ 3 h 3"/>
                  <a:gd name="T6" fmla="*/ 15 w 189"/>
                  <a:gd name="T7" fmla="*/ 0 h 3"/>
                  <a:gd name="T8" fmla="*/ 12 w 189"/>
                  <a:gd name="T9" fmla="*/ 0 h 3"/>
                  <a:gd name="T10" fmla="*/ 22 w 189"/>
                  <a:gd name="T11" fmla="*/ 3 h 3"/>
                  <a:gd name="T12" fmla="*/ 25 w 189"/>
                  <a:gd name="T13" fmla="*/ 0 h 3"/>
                  <a:gd name="T14" fmla="*/ 25 w 189"/>
                  <a:gd name="T15" fmla="*/ 3 h 3"/>
                  <a:gd name="T16" fmla="*/ 34 w 189"/>
                  <a:gd name="T17" fmla="*/ 0 h 3"/>
                  <a:gd name="T18" fmla="*/ 31 w 189"/>
                  <a:gd name="T19" fmla="*/ 0 h 3"/>
                  <a:gd name="T20" fmla="*/ 40 w 189"/>
                  <a:gd name="T21" fmla="*/ 3 h 3"/>
                  <a:gd name="T22" fmla="*/ 43 w 189"/>
                  <a:gd name="T23" fmla="*/ 0 h 3"/>
                  <a:gd name="T24" fmla="*/ 43 w 189"/>
                  <a:gd name="T25" fmla="*/ 3 h 3"/>
                  <a:gd name="T26" fmla="*/ 53 w 189"/>
                  <a:gd name="T27" fmla="*/ 0 h 3"/>
                  <a:gd name="T28" fmla="*/ 50 w 189"/>
                  <a:gd name="T29" fmla="*/ 0 h 3"/>
                  <a:gd name="T30" fmla="*/ 59 w 189"/>
                  <a:gd name="T31" fmla="*/ 3 h 3"/>
                  <a:gd name="T32" fmla="*/ 62 w 189"/>
                  <a:gd name="T33" fmla="*/ 0 h 3"/>
                  <a:gd name="T34" fmla="*/ 62 w 189"/>
                  <a:gd name="T35" fmla="*/ 3 h 3"/>
                  <a:gd name="T36" fmla="*/ 72 w 189"/>
                  <a:gd name="T37" fmla="*/ 0 h 3"/>
                  <a:gd name="T38" fmla="*/ 69 w 189"/>
                  <a:gd name="T39" fmla="*/ 0 h 3"/>
                  <a:gd name="T40" fmla="*/ 78 w 189"/>
                  <a:gd name="T41" fmla="*/ 3 h 3"/>
                  <a:gd name="T42" fmla="*/ 81 w 189"/>
                  <a:gd name="T43" fmla="*/ 0 h 3"/>
                  <a:gd name="T44" fmla="*/ 81 w 189"/>
                  <a:gd name="T45" fmla="*/ 3 h 3"/>
                  <a:gd name="T46" fmla="*/ 90 w 189"/>
                  <a:gd name="T47" fmla="*/ 0 h 3"/>
                  <a:gd name="T48" fmla="*/ 87 w 189"/>
                  <a:gd name="T49" fmla="*/ 0 h 3"/>
                  <a:gd name="T50" fmla="*/ 97 w 189"/>
                  <a:gd name="T51" fmla="*/ 3 h 3"/>
                  <a:gd name="T52" fmla="*/ 100 w 189"/>
                  <a:gd name="T53" fmla="*/ 0 h 3"/>
                  <a:gd name="T54" fmla="*/ 100 w 189"/>
                  <a:gd name="T55" fmla="*/ 3 h 3"/>
                  <a:gd name="T56" fmla="*/ 109 w 189"/>
                  <a:gd name="T57" fmla="*/ 0 h 3"/>
                  <a:gd name="T58" fmla="*/ 106 w 189"/>
                  <a:gd name="T59" fmla="*/ 0 h 3"/>
                  <a:gd name="T60" fmla="*/ 116 w 189"/>
                  <a:gd name="T61" fmla="*/ 3 h 3"/>
                  <a:gd name="T62" fmla="*/ 119 w 189"/>
                  <a:gd name="T63" fmla="*/ 0 h 3"/>
                  <a:gd name="T64" fmla="*/ 119 w 189"/>
                  <a:gd name="T65" fmla="*/ 3 h 3"/>
                  <a:gd name="T66" fmla="*/ 128 w 189"/>
                  <a:gd name="T67" fmla="*/ 0 h 3"/>
                  <a:gd name="T68" fmla="*/ 125 w 189"/>
                  <a:gd name="T69" fmla="*/ 0 h 3"/>
                  <a:gd name="T70" fmla="*/ 134 w 189"/>
                  <a:gd name="T71" fmla="*/ 3 h 3"/>
                  <a:gd name="T72" fmla="*/ 137 w 189"/>
                  <a:gd name="T73" fmla="*/ 0 h 3"/>
                  <a:gd name="T74" fmla="*/ 137 w 189"/>
                  <a:gd name="T75" fmla="*/ 3 h 3"/>
                  <a:gd name="T76" fmla="*/ 147 w 189"/>
                  <a:gd name="T77" fmla="*/ 0 h 3"/>
                  <a:gd name="T78" fmla="*/ 144 w 189"/>
                  <a:gd name="T79" fmla="*/ 0 h 3"/>
                  <a:gd name="T80" fmla="*/ 153 w 189"/>
                  <a:gd name="T81" fmla="*/ 3 h 3"/>
                  <a:gd name="T82" fmla="*/ 156 w 189"/>
                  <a:gd name="T83" fmla="*/ 0 h 3"/>
                  <a:gd name="T84" fmla="*/ 156 w 189"/>
                  <a:gd name="T85" fmla="*/ 3 h 3"/>
                  <a:gd name="T86" fmla="*/ 166 w 189"/>
                  <a:gd name="T87" fmla="*/ 0 h 3"/>
                  <a:gd name="T88" fmla="*/ 163 w 189"/>
                  <a:gd name="T89" fmla="*/ 0 h 3"/>
                  <a:gd name="T90" fmla="*/ 172 w 189"/>
                  <a:gd name="T91" fmla="*/ 3 h 3"/>
                  <a:gd name="T92" fmla="*/ 175 w 189"/>
                  <a:gd name="T93" fmla="*/ 0 h 3"/>
                  <a:gd name="T94" fmla="*/ 175 w 189"/>
                  <a:gd name="T95" fmla="*/ 3 h 3"/>
                  <a:gd name="T96" fmla="*/ 184 w 189"/>
                  <a:gd name="T97" fmla="*/ 0 h 3"/>
                  <a:gd name="T98" fmla="*/ 181 w 189"/>
                  <a:gd name="T99" fmla="*/ 0 h 3"/>
                  <a:gd name="T100" fmla="*/ 189 w 189"/>
                  <a:gd name="T10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9" h="3">
                    <a:moveTo>
                      <a:pt x="0" y="0"/>
                    </a:move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  <a:moveTo>
                      <a:pt x="6" y="0"/>
                    </a:moveTo>
                    <a:lnTo>
                      <a:pt x="9" y="0"/>
                    </a:lnTo>
                    <a:lnTo>
                      <a:pt x="9" y="3"/>
                    </a:lnTo>
                    <a:lnTo>
                      <a:pt x="6" y="3"/>
                    </a:lnTo>
                    <a:lnTo>
                      <a:pt x="6" y="0"/>
                    </a:lnTo>
                    <a:close/>
                    <a:moveTo>
                      <a:pt x="12" y="0"/>
                    </a:moveTo>
                    <a:lnTo>
                      <a:pt x="15" y="0"/>
                    </a:lnTo>
                    <a:lnTo>
                      <a:pt x="15" y="3"/>
                    </a:lnTo>
                    <a:lnTo>
                      <a:pt x="12" y="3"/>
                    </a:lnTo>
                    <a:lnTo>
                      <a:pt x="12" y="0"/>
                    </a:lnTo>
                    <a:close/>
                    <a:moveTo>
                      <a:pt x="18" y="0"/>
                    </a:moveTo>
                    <a:lnTo>
                      <a:pt x="22" y="0"/>
                    </a:lnTo>
                    <a:lnTo>
                      <a:pt x="22" y="3"/>
                    </a:lnTo>
                    <a:lnTo>
                      <a:pt x="18" y="3"/>
                    </a:lnTo>
                    <a:lnTo>
                      <a:pt x="18" y="0"/>
                    </a:lnTo>
                    <a:close/>
                    <a:moveTo>
                      <a:pt x="25" y="0"/>
                    </a:moveTo>
                    <a:lnTo>
                      <a:pt x="28" y="0"/>
                    </a:lnTo>
                    <a:lnTo>
                      <a:pt x="28" y="3"/>
                    </a:lnTo>
                    <a:lnTo>
                      <a:pt x="25" y="3"/>
                    </a:lnTo>
                    <a:lnTo>
                      <a:pt x="25" y="0"/>
                    </a:lnTo>
                    <a:close/>
                    <a:moveTo>
                      <a:pt x="31" y="0"/>
                    </a:moveTo>
                    <a:lnTo>
                      <a:pt x="34" y="0"/>
                    </a:lnTo>
                    <a:lnTo>
                      <a:pt x="34" y="3"/>
                    </a:lnTo>
                    <a:lnTo>
                      <a:pt x="31" y="3"/>
                    </a:lnTo>
                    <a:lnTo>
                      <a:pt x="31" y="0"/>
                    </a:lnTo>
                    <a:close/>
                    <a:moveTo>
                      <a:pt x="37" y="0"/>
                    </a:moveTo>
                    <a:lnTo>
                      <a:pt x="40" y="0"/>
                    </a:lnTo>
                    <a:lnTo>
                      <a:pt x="40" y="3"/>
                    </a:lnTo>
                    <a:lnTo>
                      <a:pt x="37" y="3"/>
                    </a:lnTo>
                    <a:lnTo>
                      <a:pt x="37" y="0"/>
                    </a:lnTo>
                    <a:close/>
                    <a:moveTo>
                      <a:pt x="43" y="0"/>
                    </a:moveTo>
                    <a:lnTo>
                      <a:pt x="47" y="0"/>
                    </a:lnTo>
                    <a:lnTo>
                      <a:pt x="47" y="3"/>
                    </a:lnTo>
                    <a:lnTo>
                      <a:pt x="43" y="3"/>
                    </a:lnTo>
                    <a:lnTo>
                      <a:pt x="43" y="0"/>
                    </a:lnTo>
                    <a:close/>
                    <a:moveTo>
                      <a:pt x="50" y="0"/>
                    </a:moveTo>
                    <a:lnTo>
                      <a:pt x="53" y="0"/>
                    </a:lnTo>
                    <a:lnTo>
                      <a:pt x="53" y="3"/>
                    </a:lnTo>
                    <a:lnTo>
                      <a:pt x="50" y="3"/>
                    </a:lnTo>
                    <a:lnTo>
                      <a:pt x="50" y="0"/>
                    </a:lnTo>
                    <a:close/>
                    <a:moveTo>
                      <a:pt x="56" y="0"/>
                    </a:moveTo>
                    <a:lnTo>
                      <a:pt x="59" y="0"/>
                    </a:lnTo>
                    <a:lnTo>
                      <a:pt x="59" y="3"/>
                    </a:lnTo>
                    <a:lnTo>
                      <a:pt x="56" y="3"/>
                    </a:lnTo>
                    <a:lnTo>
                      <a:pt x="56" y="0"/>
                    </a:lnTo>
                    <a:close/>
                    <a:moveTo>
                      <a:pt x="62" y="0"/>
                    </a:moveTo>
                    <a:lnTo>
                      <a:pt x="65" y="0"/>
                    </a:lnTo>
                    <a:lnTo>
                      <a:pt x="65" y="3"/>
                    </a:lnTo>
                    <a:lnTo>
                      <a:pt x="62" y="3"/>
                    </a:lnTo>
                    <a:lnTo>
                      <a:pt x="62" y="0"/>
                    </a:lnTo>
                    <a:close/>
                    <a:moveTo>
                      <a:pt x="69" y="0"/>
                    </a:moveTo>
                    <a:lnTo>
                      <a:pt x="72" y="0"/>
                    </a:lnTo>
                    <a:lnTo>
                      <a:pt x="72" y="3"/>
                    </a:lnTo>
                    <a:lnTo>
                      <a:pt x="69" y="3"/>
                    </a:lnTo>
                    <a:lnTo>
                      <a:pt x="69" y="0"/>
                    </a:lnTo>
                    <a:close/>
                    <a:moveTo>
                      <a:pt x="75" y="0"/>
                    </a:moveTo>
                    <a:lnTo>
                      <a:pt x="78" y="0"/>
                    </a:lnTo>
                    <a:lnTo>
                      <a:pt x="78" y="3"/>
                    </a:lnTo>
                    <a:lnTo>
                      <a:pt x="75" y="3"/>
                    </a:lnTo>
                    <a:lnTo>
                      <a:pt x="75" y="0"/>
                    </a:lnTo>
                    <a:close/>
                    <a:moveTo>
                      <a:pt x="81" y="0"/>
                    </a:moveTo>
                    <a:lnTo>
                      <a:pt x="84" y="0"/>
                    </a:lnTo>
                    <a:lnTo>
                      <a:pt x="84" y="3"/>
                    </a:lnTo>
                    <a:lnTo>
                      <a:pt x="81" y="3"/>
                    </a:lnTo>
                    <a:lnTo>
                      <a:pt x="81" y="0"/>
                    </a:lnTo>
                    <a:close/>
                    <a:moveTo>
                      <a:pt x="87" y="0"/>
                    </a:moveTo>
                    <a:lnTo>
                      <a:pt x="90" y="0"/>
                    </a:lnTo>
                    <a:lnTo>
                      <a:pt x="90" y="3"/>
                    </a:lnTo>
                    <a:lnTo>
                      <a:pt x="87" y="3"/>
                    </a:lnTo>
                    <a:lnTo>
                      <a:pt x="87" y="0"/>
                    </a:lnTo>
                    <a:close/>
                    <a:moveTo>
                      <a:pt x="94" y="0"/>
                    </a:moveTo>
                    <a:lnTo>
                      <a:pt x="97" y="0"/>
                    </a:lnTo>
                    <a:lnTo>
                      <a:pt x="97" y="3"/>
                    </a:lnTo>
                    <a:lnTo>
                      <a:pt x="94" y="3"/>
                    </a:lnTo>
                    <a:lnTo>
                      <a:pt x="94" y="0"/>
                    </a:lnTo>
                    <a:close/>
                    <a:moveTo>
                      <a:pt x="100" y="0"/>
                    </a:moveTo>
                    <a:lnTo>
                      <a:pt x="103" y="0"/>
                    </a:lnTo>
                    <a:lnTo>
                      <a:pt x="103" y="3"/>
                    </a:lnTo>
                    <a:lnTo>
                      <a:pt x="100" y="3"/>
                    </a:lnTo>
                    <a:lnTo>
                      <a:pt x="100" y="0"/>
                    </a:lnTo>
                    <a:close/>
                    <a:moveTo>
                      <a:pt x="106" y="0"/>
                    </a:moveTo>
                    <a:lnTo>
                      <a:pt x="109" y="0"/>
                    </a:lnTo>
                    <a:lnTo>
                      <a:pt x="109" y="3"/>
                    </a:lnTo>
                    <a:lnTo>
                      <a:pt x="106" y="3"/>
                    </a:lnTo>
                    <a:lnTo>
                      <a:pt x="106" y="0"/>
                    </a:lnTo>
                    <a:close/>
                    <a:moveTo>
                      <a:pt x="112" y="0"/>
                    </a:moveTo>
                    <a:lnTo>
                      <a:pt x="116" y="0"/>
                    </a:lnTo>
                    <a:lnTo>
                      <a:pt x="116" y="3"/>
                    </a:lnTo>
                    <a:lnTo>
                      <a:pt x="112" y="3"/>
                    </a:lnTo>
                    <a:lnTo>
                      <a:pt x="112" y="0"/>
                    </a:lnTo>
                    <a:close/>
                    <a:moveTo>
                      <a:pt x="119" y="0"/>
                    </a:moveTo>
                    <a:lnTo>
                      <a:pt x="122" y="0"/>
                    </a:lnTo>
                    <a:lnTo>
                      <a:pt x="122" y="3"/>
                    </a:lnTo>
                    <a:lnTo>
                      <a:pt x="119" y="3"/>
                    </a:lnTo>
                    <a:lnTo>
                      <a:pt x="119" y="0"/>
                    </a:lnTo>
                    <a:close/>
                    <a:moveTo>
                      <a:pt x="125" y="0"/>
                    </a:moveTo>
                    <a:lnTo>
                      <a:pt x="128" y="0"/>
                    </a:lnTo>
                    <a:lnTo>
                      <a:pt x="128" y="3"/>
                    </a:lnTo>
                    <a:lnTo>
                      <a:pt x="125" y="3"/>
                    </a:lnTo>
                    <a:lnTo>
                      <a:pt x="125" y="0"/>
                    </a:lnTo>
                    <a:close/>
                    <a:moveTo>
                      <a:pt x="131" y="0"/>
                    </a:moveTo>
                    <a:lnTo>
                      <a:pt x="134" y="0"/>
                    </a:lnTo>
                    <a:lnTo>
                      <a:pt x="134" y="3"/>
                    </a:lnTo>
                    <a:lnTo>
                      <a:pt x="131" y="3"/>
                    </a:lnTo>
                    <a:lnTo>
                      <a:pt x="131" y="0"/>
                    </a:lnTo>
                    <a:close/>
                    <a:moveTo>
                      <a:pt x="137" y="0"/>
                    </a:moveTo>
                    <a:lnTo>
                      <a:pt x="141" y="0"/>
                    </a:lnTo>
                    <a:lnTo>
                      <a:pt x="141" y="3"/>
                    </a:lnTo>
                    <a:lnTo>
                      <a:pt x="137" y="3"/>
                    </a:lnTo>
                    <a:lnTo>
                      <a:pt x="137" y="0"/>
                    </a:lnTo>
                    <a:close/>
                    <a:moveTo>
                      <a:pt x="144" y="0"/>
                    </a:moveTo>
                    <a:lnTo>
                      <a:pt x="147" y="0"/>
                    </a:lnTo>
                    <a:lnTo>
                      <a:pt x="147" y="3"/>
                    </a:lnTo>
                    <a:lnTo>
                      <a:pt x="144" y="3"/>
                    </a:lnTo>
                    <a:lnTo>
                      <a:pt x="144" y="0"/>
                    </a:lnTo>
                    <a:close/>
                    <a:moveTo>
                      <a:pt x="150" y="0"/>
                    </a:moveTo>
                    <a:lnTo>
                      <a:pt x="153" y="0"/>
                    </a:lnTo>
                    <a:lnTo>
                      <a:pt x="153" y="3"/>
                    </a:lnTo>
                    <a:lnTo>
                      <a:pt x="150" y="3"/>
                    </a:lnTo>
                    <a:lnTo>
                      <a:pt x="150" y="0"/>
                    </a:lnTo>
                    <a:close/>
                    <a:moveTo>
                      <a:pt x="156" y="0"/>
                    </a:moveTo>
                    <a:lnTo>
                      <a:pt x="159" y="0"/>
                    </a:lnTo>
                    <a:lnTo>
                      <a:pt x="159" y="3"/>
                    </a:lnTo>
                    <a:lnTo>
                      <a:pt x="156" y="3"/>
                    </a:lnTo>
                    <a:lnTo>
                      <a:pt x="156" y="0"/>
                    </a:lnTo>
                    <a:close/>
                    <a:moveTo>
                      <a:pt x="163" y="0"/>
                    </a:moveTo>
                    <a:lnTo>
                      <a:pt x="166" y="0"/>
                    </a:lnTo>
                    <a:lnTo>
                      <a:pt x="166" y="3"/>
                    </a:lnTo>
                    <a:lnTo>
                      <a:pt x="163" y="3"/>
                    </a:lnTo>
                    <a:lnTo>
                      <a:pt x="163" y="0"/>
                    </a:lnTo>
                    <a:close/>
                    <a:moveTo>
                      <a:pt x="169" y="0"/>
                    </a:moveTo>
                    <a:lnTo>
                      <a:pt x="172" y="0"/>
                    </a:lnTo>
                    <a:lnTo>
                      <a:pt x="172" y="3"/>
                    </a:lnTo>
                    <a:lnTo>
                      <a:pt x="169" y="3"/>
                    </a:lnTo>
                    <a:lnTo>
                      <a:pt x="169" y="0"/>
                    </a:lnTo>
                    <a:close/>
                    <a:moveTo>
                      <a:pt x="175" y="0"/>
                    </a:moveTo>
                    <a:lnTo>
                      <a:pt x="178" y="0"/>
                    </a:lnTo>
                    <a:lnTo>
                      <a:pt x="178" y="3"/>
                    </a:lnTo>
                    <a:lnTo>
                      <a:pt x="175" y="3"/>
                    </a:lnTo>
                    <a:lnTo>
                      <a:pt x="175" y="0"/>
                    </a:lnTo>
                    <a:close/>
                    <a:moveTo>
                      <a:pt x="181" y="0"/>
                    </a:moveTo>
                    <a:lnTo>
                      <a:pt x="184" y="0"/>
                    </a:lnTo>
                    <a:lnTo>
                      <a:pt x="184" y="3"/>
                    </a:lnTo>
                    <a:lnTo>
                      <a:pt x="181" y="3"/>
                    </a:lnTo>
                    <a:lnTo>
                      <a:pt x="181" y="0"/>
                    </a:lnTo>
                    <a:close/>
                    <a:moveTo>
                      <a:pt x="188" y="0"/>
                    </a:moveTo>
                    <a:lnTo>
                      <a:pt x="189" y="0"/>
                    </a:lnTo>
                    <a:lnTo>
                      <a:pt x="189" y="3"/>
                    </a:lnTo>
                    <a:lnTo>
                      <a:pt x="188" y="3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0070C0"/>
              </a:solidFill>
              <a:ln w="0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5F7FC144-28A8-4B73-9B54-4CA0867C8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551" y="4262003"/>
              <a:ext cx="807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fr-FR" sz="800" b="1" dirty="0">
                  <a:latin typeface="Arial"/>
                  <a:cs typeface="Arial"/>
                </a:rPr>
                <a:t>Rémunération indexée</a:t>
              </a:r>
              <a:endParaRPr lang="fr-FR" sz="1000" b="1" i="0" u="none" strike="noStrike" baseline="0" dirty="0">
                <a:latin typeface="Arial"/>
                <a:cs typeface="Arial"/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81D67A7B-E17C-4EDE-A0FB-5047F2FE3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9103" y="3466970"/>
              <a:ext cx="171841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fr-FR" sz="900" b="1" i="0" u="none" strike="noStrike" baseline="0" dirty="0">
                  <a:solidFill>
                    <a:schemeClr val="bg2"/>
                  </a:solidFill>
                  <a:latin typeface="Arial"/>
                  <a:cs typeface="Arial"/>
                </a:rPr>
                <a:t>- 5% à la charge de l’employeur</a:t>
              </a:r>
            </a:p>
          </p:txBody>
        </p:sp>
        <p:sp>
          <p:nvSpPr>
            <p:cNvPr id="247" name="Freeform 38">
              <a:extLst>
                <a:ext uri="{FF2B5EF4-FFF2-40B4-BE49-F238E27FC236}">
                  <a16:creationId xmlns:a16="http://schemas.microsoft.com/office/drawing/2014/main" id="{A0A57726-B51D-44FE-B249-0189273F9E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0690" y="4706669"/>
              <a:ext cx="1992500" cy="38145"/>
            </a:xfrm>
            <a:custGeom>
              <a:avLst/>
              <a:gdLst>
                <a:gd name="T0" fmla="*/ 3 w 189"/>
                <a:gd name="T1" fmla="*/ 3 h 3"/>
                <a:gd name="T2" fmla="*/ 6 w 189"/>
                <a:gd name="T3" fmla="*/ 0 h 3"/>
                <a:gd name="T4" fmla="*/ 6 w 189"/>
                <a:gd name="T5" fmla="*/ 3 h 3"/>
                <a:gd name="T6" fmla="*/ 15 w 189"/>
                <a:gd name="T7" fmla="*/ 0 h 3"/>
                <a:gd name="T8" fmla="*/ 12 w 189"/>
                <a:gd name="T9" fmla="*/ 0 h 3"/>
                <a:gd name="T10" fmla="*/ 22 w 189"/>
                <a:gd name="T11" fmla="*/ 3 h 3"/>
                <a:gd name="T12" fmla="*/ 25 w 189"/>
                <a:gd name="T13" fmla="*/ 0 h 3"/>
                <a:gd name="T14" fmla="*/ 25 w 189"/>
                <a:gd name="T15" fmla="*/ 3 h 3"/>
                <a:gd name="T16" fmla="*/ 34 w 189"/>
                <a:gd name="T17" fmla="*/ 0 h 3"/>
                <a:gd name="T18" fmla="*/ 31 w 189"/>
                <a:gd name="T19" fmla="*/ 0 h 3"/>
                <a:gd name="T20" fmla="*/ 40 w 189"/>
                <a:gd name="T21" fmla="*/ 3 h 3"/>
                <a:gd name="T22" fmla="*/ 43 w 189"/>
                <a:gd name="T23" fmla="*/ 0 h 3"/>
                <a:gd name="T24" fmla="*/ 43 w 189"/>
                <a:gd name="T25" fmla="*/ 3 h 3"/>
                <a:gd name="T26" fmla="*/ 53 w 189"/>
                <a:gd name="T27" fmla="*/ 0 h 3"/>
                <a:gd name="T28" fmla="*/ 50 w 189"/>
                <a:gd name="T29" fmla="*/ 0 h 3"/>
                <a:gd name="T30" fmla="*/ 59 w 189"/>
                <a:gd name="T31" fmla="*/ 3 h 3"/>
                <a:gd name="T32" fmla="*/ 62 w 189"/>
                <a:gd name="T33" fmla="*/ 0 h 3"/>
                <a:gd name="T34" fmla="*/ 62 w 189"/>
                <a:gd name="T35" fmla="*/ 3 h 3"/>
                <a:gd name="T36" fmla="*/ 72 w 189"/>
                <a:gd name="T37" fmla="*/ 0 h 3"/>
                <a:gd name="T38" fmla="*/ 69 w 189"/>
                <a:gd name="T39" fmla="*/ 0 h 3"/>
                <a:gd name="T40" fmla="*/ 78 w 189"/>
                <a:gd name="T41" fmla="*/ 3 h 3"/>
                <a:gd name="T42" fmla="*/ 81 w 189"/>
                <a:gd name="T43" fmla="*/ 0 h 3"/>
                <a:gd name="T44" fmla="*/ 81 w 189"/>
                <a:gd name="T45" fmla="*/ 3 h 3"/>
                <a:gd name="T46" fmla="*/ 90 w 189"/>
                <a:gd name="T47" fmla="*/ 0 h 3"/>
                <a:gd name="T48" fmla="*/ 87 w 189"/>
                <a:gd name="T49" fmla="*/ 0 h 3"/>
                <a:gd name="T50" fmla="*/ 97 w 189"/>
                <a:gd name="T51" fmla="*/ 3 h 3"/>
                <a:gd name="T52" fmla="*/ 100 w 189"/>
                <a:gd name="T53" fmla="*/ 0 h 3"/>
                <a:gd name="T54" fmla="*/ 100 w 189"/>
                <a:gd name="T55" fmla="*/ 3 h 3"/>
                <a:gd name="T56" fmla="*/ 109 w 189"/>
                <a:gd name="T57" fmla="*/ 0 h 3"/>
                <a:gd name="T58" fmla="*/ 106 w 189"/>
                <a:gd name="T59" fmla="*/ 0 h 3"/>
                <a:gd name="T60" fmla="*/ 116 w 189"/>
                <a:gd name="T61" fmla="*/ 3 h 3"/>
                <a:gd name="T62" fmla="*/ 119 w 189"/>
                <a:gd name="T63" fmla="*/ 0 h 3"/>
                <a:gd name="T64" fmla="*/ 119 w 189"/>
                <a:gd name="T65" fmla="*/ 3 h 3"/>
                <a:gd name="T66" fmla="*/ 128 w 189"/>
                <a:gd name="T67" fmla="*/ 0 h 3"/>
                <a:gd name="T68" fmla="*/ 125 w 189"/>
                <a:gd name="T69" fmla="*/ 0 h 3"/>
                <a:gd name="T70" fmla="*/ 134 w 189"/>
                <a:gd name="T71" fmla="*/ 3 h 3"/>
                <a:gd name="T72" fmla="*/ 137 w 189"/>
                <a:gd name="T73" fmla="*/ 0 h 3"/>
                <a:gd name="T74" fmla="*/ 137 w 189"/>
                <a:gd name="T75" fmla="*/ 3 h 3"/>
                <a:gd name="T76" fmla="*/ 147 w 189"/>
                <a:gd name="T77" fmla="*/ 0 h 3"/>
                <a:gd name="T78" fmla="*/ 144 w 189"/>
                <a:gd name="T79" fmla="*/ 0 h 3"/>
                <a:gd name="T80" fmla="*/ 153 w 189"/>
                <a:gd name="T81" fmla="*/ 3 h 3"/>
                <a:gd name="T82" fmla="*/ 156 w 189"/>
                <a:gd name="T83" fmla="*/ 0 h 3"/>
                <a:gd name="T84" fmla="*/ 156 w 189"/>
                <a:gd name="T85" fmla="*/ 3 h 3"/>
                <a:gd name="T86" fmla="*/ 166 w 189"/>
                <a:gd name="T87" fmla="*/ 0 h 3"/>
                <a:gd name="T88" fmla="*/ 163 w 189"/>
                <a:gd name="T89" fmla="*/ 0 h 3"/>
                <a:gd name="T90" fmla="*/ 172 w 189"/>
                <a:gd name="T91" fmla="*/ 3 h 3"/>
                <a:gd name="T92" fmla="*/ 175 w 189"/>
                <a:gd name="T93" fmla="*/ 0 h 3"/>
                <a:gd name="T94" fmla="*/ 175 w 189"/>
                <a:gd name="T95" fmla="*/ 3 h 3"/>
                <a:gd name="T96" fmla="*/ 184 w 189"/>
                <a:gd name="T97" fmla="*/ 0 h 3"/>
                <a:gd name="T98" fmla="*/ 181 w 189"/>
                <a:gd name="T99" fmla="*/ 0 h 3"/>
                <a:gd name="T100" fmla="*/ 189 w 189"/>
                <a:gd name="T10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9" h="3">
                  <a:moveTo>
                    <a:pt x="0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0"/>
                  </a:lnTo>
                  <a:close/>
                  <a:moveTo>
                    <a:pt x="6" y="0"/>
                  </a:moveTo>
                  <a:lnTo>
                    <a:pt x="9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6" y="0"/>
                  </a:lnTo>
                  <a:close/>
                  <a:moveTo>
                    <a:pt x="12" y="0"/>
                  </a:moveTo>
                  <a:lnTo>
                    <a:pt x="15" y="0"/>
                  </a:lnTo>
                  <a:lnTo>
                    <a:pt x="15" y="3"/>
                  </a:lnTo>
                  <a:lnTo>
                    <a:pt x="12" y="3"/>
                  </a:lnTo>
                  <a:lnTo>
                    <a:pt x="12" y="0"/>
                  </a:lnTo>
                  <a:close/>
                  <a:moveTo>
                    <a:pt x="18" y="0"/>
                  </a:moveTo>
                  <a:lnTo>
                    <a:pt x="22" y="0"/>
                  </a:lnTo>
                  <a:lnTo>
                    <a:pt x="22" y="3"/>
                  </a:lnTo>
                  <a:lnTo>
                    <a:pt x="18" y="3"/>
                  </a:lnTo>
                  <a:lnTo>
                    <a:pt x="18" y="0"/>
                  </a:lnTo>
                  <a:close/>
                  <a:moveTo>
                    <a:pt x="25" y="0"/>
                  </a:moveTo>
                  <a:lnTo>
                    <a:pt x="28" y="0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close/>
                  <a:moveTo>
                    <a:pt x="31" y="0"/>
                  </a:moveTo>
                  <a:lnTo>
                    <a:pt x="34" y="0"/>
                  </a:lnTo>
                  <a:lnTo>
                    <a:pt x="34" y="3"/>
                  </a:lnTo>
                  <a:lnTo>
                    <a:pt x="31" y="3"/>
                  </a:lnTo>
                  <a:lnTo>
                    <a:pt x="31" y="0"/>
                  </a:lnTo>
                  <a:close/>
                  <a:moveTo>
                    <a:pt x="37" y="0"/>
                  </a:moveTo>
                  <a:lnTo>
                    <a:pt x="40" y="0"/>
                  </a:lnTo>
                  <a:lnTo>
                    <a:pt x="40" y="3"/>
                  </a:lnTo>
                  <a:lnTo>
                    <a:pt x="37" y="3"/>
                  </a:lnTo>
                  <a:lnTo>
                    <a:pt x="37" y="0"/>
                  </a:lnTo>
                  <a:close/>
                  <a:moveTo>
                    <a:pt x="43" y="0"/>
                  </a:moveTo>
                  <a:lnTo>
                    <a:pt x="47" y="0"/>
                  </a:lnTo>
                  <a:lnTo>
                    <a:pt x="47" y="3"/>
                  </a:lnTo>
                  <a:lnTo>
                    <a:pt x="43" y="3"/>
                  </a:lnTo>
                  <a:lnTo>
                    <a:pt x="43" y="0"/>
                  </a:lnTo>
                  <a:close/>
                  <a:moveTo>
                    <a:pt x="50" y="0"/>
                  </a:moveTo>
                  <a:lnTo>
                    <a:pt x="53" y="0"/>
                  </a:lnTo>
                  <a:lnTo>
                    <a:pt x="53" y="3"/>
                  </a:lnTo>
                  <a:lnTo>
                    <a:pt x="50" y="3"/>
                  </a:lnTo>
                  <a:lnTo>
                    <a:pt x="50" y="0"/>
                  </a:lnTo>
                  <a:close/>
                  <a:moveTo>
                    <a:pt x="56" y="0"/>
                  </a:moveTo>
                  <a:lnTo>
                    <a:pt x="59" y="0"/>
                  </a:lnTo>
                  <a:lnTo>
                    <a:pt x="59" y="3"/>
                  </a:lnTo>
                  <a:lnTo>
                    <a:pt x="56" y="3"/>
                  </a:lnTo>
                  <a:lnTo>
                    <a:pt x="56" y="0"/>
                  </a:lnTo>
                  <a:close/>
                  <a:moveTo>
                    <a:pt x="62" y="0"/>
                  </a:moveTo>
                  <a:lnTo>
                    <a:pt x="65" y="0"/>
                  </a:lnTo>
                  <a:lnTo>
                    <a:pt x="65" y="3"/>
                  </a:lnTo>
                  <a:lnTo>
                    <a:pt x="62" y="3"/>
                  </a:lnTo>
                  <a:lnTo>
                    <a:pt x="62" y="0"/>
                  </a:lnTo>
                  <a:close/>
                  <a:moveTo>
                    <a:pt x="69" y="0"/>
                  </a:moveTo>
                  <a:lnTo>
                    <a:pt x="72" y="0"/>
                  </a:lnTo>
                  <a:lnTo>
                    <a:pt x="72" y="3"/>
                  </a:lnTo>
                  <a:lnTo>
                    <a:pt x="69" y="3"/>
                  </a:lnTo>
                  <a:lnTo>
                    <a:pt x="69" y="0"/>
                  </a:lnTo>
                  <a:close/>
                  <a:moveTo>
                    <a:pt x="75" y="0"/>
                  </a:moveTo>
                  <a:lnTo>
                    <a:pt x="78" y="0"/>
                  </a:lnTo>
                  <a:lnTo>
                    <a:pt x="78" y="3"/>
                  </a:lnTo>
                  <a:lnTo>
                    <a:pt x="75" y="3"/>
                  </a:lnTo>
                  <a:lnTo>
                    <a:pt x="75" y="0"/>
                  </a:lnTo>
                  <a:close/>
                  <a:moveTo>
                    <a:pt x="81" y="0"/>
                  </a:moveTo>
                  <a:lnTo>
                    <a:pt x="84" y="0"/>
                  </a:lnTo>
                  <a:lnTo>
                    <a:pt x="84" y="3"/>
                  </a:lnTo>
                  <a:lnTo>
                    <a:pt x="81" y="3"/>
                  </a:lnTo>
                  <a:lnTo>
                    <a:pt x="81" y="0"/>
                  </a:lnTo>
                  <a:close/>
                  <a:moveTo>
                    <a:pt x="87" y="0"/>
                  </a:moveTo>
                  <a:lnTo>
                    <a:pt x="90" y="0"/>
                  </a:lnTo>
                  <a:lnTo>
                    <a:pt x="90" y="3"/>
                  </a:lnTo>
                  <a:lnTo>
                    <a:pt x="87" y="3"/>
                  </a:lnTo>
                  <a:lnTo>
                    <a:pt x="87" y="0"/>
                  </a:lnTo>
                  <a:close/>
                  <a:moveTo>
                    <a:pt x="94" y="0"/>
                  </a:moveTo>
                  <a:lnTo>
                    <a:pt x="97" y="0"/>
                  </a:lnTo>
                  <a:lnTo>
                    <a:pt x="97" y="3"/>
                  </a:lnTo>
                  <a:lnTo>
                    <a:pt x="94" y="3"/>
                  </a:lnTo>
                  <a:lnTo>
                    <a:pt x="94" y="0"/>
                  </a:lnTo>
                  <a:close/>
                  <a:moveTo>
                    <a:pt x="100" y="0"/>
                  </a:moveTo>
                  <a:lnTo>
                    <a:pt x="103" y="0"/>
                  </a:lnTo>
                  <a:lnTo>
                    <a:pt x="103" y="3"/>
                  </a:lnTo>
                  <a:lnTo>
                    <a:pt x="100" y="3"/>
                  </a:lnTo>
                  <a:lnTo>
                    <a:pt x="100" y="0"/>
                  </a:lnTo>
                  <a:close/>
                  <a:moveTo>
                    <a:pt x="106" y="0"/>
                  </a:moveTo>
                  <a:lnTo>
                    <a:pt x="109" y="0"/>
                  </a:lnTo>
                  <a:lnTo>
                    <a:pt x="109" y="3"/>
                  </a:lnTo>
                  <a:lnTo>
                    <a:pt x="106" y="3"/>
                  </a:lnTo>
                  <a:lnTo>
                    <a:pt x="106" y="0"/>
                  </a:lnTo>
                  <a:close/>
                  <a:moveTo>
                    <a:pt x="112" y="0"/>
                  </a:moveTo>
                  <a:lnTo>
                    <a:pt x="116" y="0"/>
                  </a:lnTo>
                  <a:lnTo>
                    <a:pt x="116" y="3"/>
                  </a:lnTo>
                  <a:lnTo>
                    <a:pt x="112" y="3"/>
                  </a:lnTo>
                  <a:lnTo>
                    <a:pt x="112" y="0"/>
                  </a:lnTo>
                  <a:close/>
                  <a:moveTo>
                    <a:pt x="119" y="0"/>
                  </a:moveTo>
                  <a:lnTo>
                    <a:pt x="122" y="0"/>
                  </a:lnTo>
                  <a:lnTo>
                    <a:pt x="122" y="3"/>
                  </a:lnTo>
                  <a:lnTo>
                    <a:pt x="119" y="3"/>
                  </a:lnTo>
                  <a:lnTo>
                    <a:pt x="119" y="0"/>
                  </a:lnTo>
                  <a:close/>
                  <a:moveTo>
                    <a:pt x="125" y="0"/>
                  </a:moveTo>
                  <a:lnTo>
                    <a:pt x="128" y="0"/>
                  </a:lnTo>
                  <a:lnTo>
                    <a:pt x="128" y="3"/>
                  </a:lnTo>
                  <a:lnTo>
                    <a:pt x="125" y="3"/>
                  </a:lnTo>
                  <a:lnTo>
                    <a:pt x="125" y="0"/>
                  </a:lnTo>
                  <a:close/>
                  <a:moveTo>
                    <a:pt x="131" y="0"/>
                  </a:moveTo>
                  <a:lnTo>
                    <a:pt x="134" y="0"/>
                  </a:lnTo>
                  <a:lnTo>
                    <a:pt x="134" y="3"/>
                  </a:lnTo>
                  <a:lnTo>
                    <a:pt x="131" y="3"/>
                  </a:lnTo>
                  <a:lnTo>
                    <a:pt x="131" y="0"/>
                  </a:lnTo>
                  <a:close/>
                  <a:moveTo>
                    <a:pt x="137" y="0"/>
                  </a:moveTo>
                  <a:lnTo>
                    <a:pt x="141" y="0"/>
                  </a:lnTo>
                  <a:lnTo>
                    <a:pt x="141" y="3"/>
                  </a:lnTo>
                  <a:lnTo>
                    <a:pt x="137" y="3"/>
                  </a:lnTo>
                  <a:lnTo>
                    <a:pt x="137" y="0"/>
                  </a:lnTo>
                  <a:close/>
                  <a:moveTo>
                    <a:pt x="144" y="0"/>
                  </a:moveTo>
                  <a:lnTo>
                    <a:pt x="147" y="0"/>
                  </a:lnTo>
                  <a:lnTo>
                    <a:pt x="147" y="3"/>
                  </a:lnTo>
                  <a:lnTo>
                    <a:pt x="144" y="3"/>
                  </a:lnTo>
                  <a:lnTo>
                    <a:pt x="144" y="0"/>
                  </a:lnTo>
                  <a:close/>
                  <a:moveTo>
                    <a:pt x="150" y="0"/>
                  </a:moveTo>
                  <a:lnTo>
                    <a:pt x="153" y="0"/>
                  </a:lnTo>
                  <a:lnTo>
                    <a:pt x="153" y="3"/>
                  </a:lnTo>
                  <a:lnTo>
                    <a:pt x="150" y="3"/>
                  </a:lnTo>
                  <a:lnTo>
                    <a:pt x="150" y="0"/>
                  </a:lnTo>
                  <a:close/>
                  <a:moveTo>
                    <a:pt x="156" y="0"/>
                  </a:moveTo>
                  <a:lnTo>
                    <a:pt x="159" y="0"/>
                  </a:lnTo>
                  <a:lnTo>
                    <a:pt x="159" y="3"/>
                  </a:lnTo>
                  <a:lnTo>
                    <a:pt x="156" y="3"/>
                  </a:lnTo>
                  <a:lnTo>
                    <a:pt x="156" y="0"/>
                  </a:lnTo>
                  <a:close/>
                  <a:moveTo>
                    <a:pt x="163" y="0"/>
                  </a:moveTo>
                  <a:lnTo>
                    <a:pt x="166" y="0"/>
                  </a:lnTo>
                  <a:lnTo>
                    <a:pt x="166" y="3"/>
                  </a:lnTo>
                  <a:lnTo>
                    <a:pt x="163" y="3"/>
                  </a:lnTo>
                  <a:lnTo>
                    <a:pt x="163" y="0"/>
                  </a:lnTo>
                  <a:close/>
                  <a:moveTo>
                    <a:pt x="169" y="0"/>
                  </a:moveTo>
                  <a:lnTo>
                    <a:pt x="172" y="0"/>
                  </a:lnTo>
                  <a:lnTo>
                    <a:pt x="172" y="3"/>
                  </a:lnTo>
                  <a:lnTo>
                    <a:pt x="169" y="3"/>
                  </a:lnTo>
                  <a:lnTo>
                    <a:pt x="169" y="0"/>
                  </a:lnTo>
                  <a:close/>
                  <a:moveTo>
                    <a:pt x="175" y="0"/>
                  </a:moveTo>
                  <a:lnTo>
                    <a:pt x="178" y="0"/>
                  </a:lnTo>
                  <a:lnTo>
                    <a:pt x="178" y="3"/>
                  </a:lnTo>
                  <a:lnTo>
                    <a:pt x="175" y="3"/>
                  </a:lnTo>
                  <a:lnTo>
                    <a:pt x="175" y="0"/>
                  </a:lnTo>
                  <a:close/>
                  <a:moveTo>
                    <a:pt x="181" y="0"/>
                  </a:moveTo>
                  <a:lnTo>
                    <a:pt x="184" y="0"/>
                  </a:lnTo>
                  <a:lnTo>
                    <a:pt x="184" y="3"/>
                  </a:lnTo>
                  <a:lnTo>
                    <a:pt x="181" y="3"/>
                  </a:lnTo>
                  <a:lnTo>
                    <a:pt x="181" y="0"/>
                  </a:lnTo>
                  <a:close/>
                  <a:moveTo>
                    <a:pt x="188" y="0"/>
                  </a:moveTo>
                  <a:lnTo>
                    <a:pt x="189" y="0"/>
                  </a:lnTo>
                  <a:lnTo>
                    <a:pt x="189" y="3"/>
                  </a:lnTo>
                  <a:lnTo>
                    <a:pt x="188" y="3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70C0"/>
            </a:solidFill>
            <a:ln w="0" cap="flat">
              <a:solidFill>
                <a:schemeClr val="tx2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8" name="Freeform 40">
              <a:extLst>
                <a:ext uri="{FF2B5EF4-FFF2-40B4-BE49-F238E27FC236}">
                  <a16:creationId xmlns:a16="http://schemas.microsoft.com/office/drawing/2014/main" id="{267D5FD3-2B92-4E25-995B-DE8256CB49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6186" y="3816896"/>
              <a:ext cx="80730" cy="864000"/>
            </a:xfrm>
            <a:custGeom>
              <a:avLst/>
              <a:gdLst>
                <a:gd name="T0" fmla="*/ 6 w 10"/>
                <a:gd name="T1" fmla="*/ 9 h 46"/>
                <a:gd name="T2" fmla="*/ 6 w 10"/>
                <a:gd name="T3" fmla="*/ 37 h 46"/>
                <a:gd name="T4" fmla="*/ 3 w 10"/>
                <a:gd name="T5" fmla="*/ 37 h 46"/>
                <a:gd name="T6" fmla="*/ 3 w 10"/>
                <a:gd name="T7" fmla="*/ 9 h 46"/>
                <a:gd name="T8" fmla="*/ 6 w 10"/>
                <a:gd name="T9" fmla="*/ 9 h 46"/>
                <a:gd name="T10" fmla="*/ 0 w 10"/>
                <a:gd name="T11" fmla="*/ 10 h 46"/>
                <a:gd name="T12" fmla="*/ 5 w 10"/>
                <a:gd name="T13" fmla="*/ 0 h 46"/>
                <a:gd name="T14" fmla="*/ 10 w 10"/>
                <a:gd name="T15" fmla="*/ 10 h 46"/>
                <a:gd name="T16" fmla="*/ 0 w 10"/>
                <a:gd name="T17" fmla="*/ 10 h 46"/>
                <a:gd name="T18" fmla="*/ 10 w 10"/>
                <a:gd name="T19" fmla="*/ 36 h 46"/>
                <a:gd name="T20" fmla="*/ 5 w 10"/>
                <a:gd name="T21" fmla="*/ 46 h 46"/>
                <a:gd name="T22" fmla="*/ 0 w 10"/>
                <a:gd name="T23" fmla="*/ 36 h 46"/>
                <a:gd name="T24" fmla="*/ 10 w 10"/>
                <a:gd name="T25" fmla="*/ 3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46">
                  <a:moveTo>
                    <a:pt x="6" y="9"/>
                  </a:moveTo>
                  <a:lnTo>
                    <a:pt x="6" y="37"/>
                  </a:lnTo>
                  <a:lnTo>
                    <a:pt x="3" y="37"/>
                  </a:lnTo>
                  <a:lnTo>
                    <a:pt x="3" y="9"/>
                  </a:lnTo>
                  <a:lnTo>
                    <a:pt x="6" y="9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0" y="10"/>
                  </a:lnTo>
                  <a:close/>
                  <a:moveTo>
                    <a:pt x="10" y="36"/>
                  </a:moveTo>
                  <a:lnTo>
                    <a:pt x="5" y="46"/>
                  </a:lnTo>
                  <a:lnTo>
                    <a:pt x="0" y="36"/>
                  </a:lnTo>
                  <a:lnTo>
                    <a:pt x="10" y="36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3E3365F3-2ABA-43EE-8E6D-9A3C634A4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0959" y="4969770"/>
              <a:ext cx="807292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fr-FR" sz="800" b="1" dirty="0">
                  <a:latin typeface="Arial"/>
                  <a:cs typeface="Arial"/>
                </a:rPr>
                <a:t>Rémunération accessoire (hors rémunération indexée)</a:t>
              </a:r>
              <a:endParaRPr lang="fr-FR" sz="1000" b="1" i="0" u="none" strike="noStrike" baseline="0" dirty="0">
                <a:latin typeface="Arial"/>
                <a:cs typeface="Arial"/>
              </a:endParaRPr>
            </a:p>
          </p:txBody>
        </p:sp>
      </p:grpSp>
      <p:sp>
        <p:nvSpPr>
          <p:cNvPr id="73" name="Espace réservé du contenu 2">
            <a:extLst>
              <a:ext uri="{FF2B5EF4-FFF2-40B4-BE49-F238E27FC236}">
                <a16:creationId xmlns:a16="http://schemas.microsoft.com/office/drawing/2014/main" id="{25C60818-B247-49F5-A08A-679C6D673B3A}"/>
              </a:ext>
            </a:extLst>
          </p:cNvPr>
          <p:cNvSpPr txBox="1">
            <a:spLocks/>
          </p:cNvSpPr>
          <p:nvPr/>
        </p:nvSpPr>
        <p:spPr>
          <a:xfrm>
            <a:off x="569936" y="6278868"/>
            <a:ext cx="8517586" cy="3060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fr-FR" sz="700" b="0" dirty="0">
                <a:solidFill>
                  <a:schemeClr val="tx1"/>
                </a:solidFill>
              </a:rPr>
              <a:t>*L’assiette RAFP obligatoire est « prioritaire » sur l’assiette RAFP facultative. Elle prévoit ainsi que, lorsque le fonctionnaire ne sature pas le plafond de 20 %, l’assiette facultative est défalquée de la part soumis à l’assiette obligatoire. Ex : un professeur des écoles a un TIB de 2000 €, son assiette RAPF obligatoire est donc de 400 €. Or, il perçoit 150 € de primes « métropolitaines » et une majoration de traitement de 2 100 €. Avec la règle de priorité instituée, la cotisation facultative portera donc sur 2 050 € et non 2 100 € puisqu’il manquait 50 € pour saturer le plafond de l’assiette obligatoire.</a:t>
            </a: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sz="1100" dirty="0">
              <a:latin typeface="Marianne" panose="02000000000000000000" pitchFamily="2" charset="0"/>
            </a:endParaRPr>
          </a:p>
        </p:txBody>
      </p:sp>
      <p:sp>
        <p:nvSpPr>
          <p:cNvPr id="76" name="Titre 1">
            <a:extLst>
              <a:ext uri="{FF2B5EF4-FFF2-40B4-BE49-F238E27FC236}">
                <a16:creationId xmlns:a16="http://schemas.microsoft.com/office/drawing/2014/main" id="{90E38EA1-A9F2-4F6D-97AF-6BBCABFE151E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LE RAFP COMME DISPOSITIF de compensation POUR LE FLUX</a:t>
            </a:r>
            <a:endParaRPr lang="fr-FR" sz="1600" dirty="0">
              <a:solidFill>
                <a:srgbClr val="004A6F"/>
              </a:solidFill>
            </a:endParaRPr>
          </a:p>
        </p:txBody>
      </p:sp>
      <p:sp>
        <p:nvSpPr>
          <p:cNvPr id="77" name="Espace réservé du texte 4">
            <a:extLst>
              <a:ext uri="{FF2B5EF4-FFF2-40B4-BE49-F238E27FC236}">
                <a16:creationId xmlns:a16="http://schemas.microsoft.com/office/drawing/2014/main" id="{486E4277-DCE2-468B-9E4A-78F5FFCBAFDC}"/>
              </a:ext>
            </a:extLst>
          </p:cNvPr>
          <p:cNvSpPr txBox="1">
            <a:spLocks/>
          </p:cNvSpPr>
          <p:nvPr/>
        </p:nvSpPr>
        <p:spPr>
          <a:xfrm>
            <a:off x="179161" y="819963"/>
            <a:ext cx="7714681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dirty="0">
                <a:solidFill>
                  <a:srgbClr val="73ABC0"/>
                </a:solidFill>
              </a:rPr>
              <a:t>Cotisation volontaire au-delà de la part obligatoire</a:t>
            </a:r>
          </a:p>
        </p:txBody>
      </p:sp>
    </p:spTree>
    <p:extLst>
      <p:ext uri="{BB962C8B-B14F-4D97-AF65-F5344CB8AC3E}">
        <p14:creationId xmlns:p14="http://schemas.microsoft.com/office/powerpoint/2010/main" val="2928694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4FDD57B-A16C-4094-A7EF-A95177B0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FC4F3D75-2B15-4BEE-B860-EEAB21ADF4BC}"/>
              </a:ext>
            </a:extLst>
          </p:cNvPr>
          <p:cNvSpPr txBox="1">
            <a:spLocks/>
          </p:cNvSpPr>
          <p:nvPr/>
        </p:nvSpPr>
        <p:spPr>
          <a:xfrm>
            <a:off x="179161" y="1085938"/>
            <a:ext cx="8756291" cy="17119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Présentation des cas types testés (profil de carrière des cas types et représentativité)  : </a:t>
            </a:r>
          </a:p>
          <a:p>
            <a:pPr marL="531450" lvl="2" indent="-171450">
              <a:buFont typeface="Wingdings" panose="05000000000000000000" pitchFamily="2" charset="2"/>
              <a:buChar char="Ø"/>
            </a:pPr>
            <a:r>
              <a:rPr lang="fr-FR" sz="1050" b="0" dirty="0">
                <a:solidFill>
                  <a:schemeClr val="tx1"/>
                </a:solidFill>
              </a:rPr>
              <a:t>Professeur des écoles</a:t>
            </a:r>
          </a:p>
          <a:p>
            <a:pPr marL="531450" lvl="2" indent="-171450">
              <a:buFont typeface="Wingdings" panose="05000000000000000000" pitchFamily="2" charset="2"/>
              <a:buChar char="Ø"/>
            </a:pPr>
            <a:r>
              <a:rPr lang="fr-FR" sz="1050" b="0" dirty="0">
                <a:solidFill>
                  <a:schemeClr val="tx1"/>
                </a:solidFill>
              </a:rPr>
              <a:t>Professeur certifié</a:t>
            </a:r>
          </a:p>
          <a:p>
            <a:pPr marL="531450" lvl="2" indent="-171450">
              <a:buFont typeface="Wingdings" panose="05000000000000000000" pitchFamily="2" charset="2"/>
              <a:buChar char="Ø"/>
            </a:pPr>
            <a:r>
              <a:rPr lang="fr-FR" sz="1050" b="0" dirty="0">
                <a:solidFill>
                  <a:schemeClr val="tx1"/>
                </a:solidFill>
              </a:rPr>
              <a:t>Personnel de la police nationale (Grades Gardien de la Paix, Brigadier et Major) </a:t>
            </a:r>
          </a:p>
          <a:p>
            <a:pPr marL="531450" lvl="2" indent="-171450">
              <a:buFont typeface="Wingdings" panose="05000000000000000000" pitchFamily="2" charset="2"/>
              <a:buChar char="Ø"/>
            </a:pPr>
            <a:r>
              <a:rPr lang="fr-FR" sz="1050" b="0" dirty="0">
                <a:solidFill>
                  <a:schemeClr val="tx1"/>
                </a:solidFill>
              </a:rPr>
              <a:t>Adjoint administratif </a:t>
            </a: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sz="2400" b="0" dirty="0">
              <a:solidFill>
                <a:schemeClr val="tx1"/>
              </a:solidFill>
              <a:latin typeface="Marianne" panose="02000000000000000000" pitchFamily="2" charset="0"/>
            </a:endParaRPr>
          </a:p>
          <a:p>
            <a:pPr marL="531450" lvl="2" indent="-171450">
              <a:buFont typeface="Wingdings" panose="05000000000000000000" pitchFamily="2" charset="2"/>
              <a:buChar char="Ø"/>
            </a:pPr>
            <a:endParaRPr lang="fr-FR" sz="1100" b="0" dirty="0">
              <a:solidFill>
                <a:schemeClr val="tx1"/>
              </a:solidFill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b="0" dirty="0">
              <a:solidFill>
                <a:schemeClr val="tx1"/>
              </a:solidFill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lvl="1" algn="just"/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</p:txBody>
      </p:sp>
      <p:graphicFrame>
        <p:nvGraphicFramePr>
          <p:cNvPr id="47" name="Tableau 46">
            <a:extLst>
              <a:ext uri="{FF2B5EF4-FFF2-40B4-BE49-F238E27FC236}">
                <a16:creationId xmlns:a16="http://schemas.microsoft.com/office/drawing/2014/main" id="{1FAE0218-9192-4DA3-9AA0-6D5856EFA0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879881"/>
              </p:ext>
            </p:extLst>
          </p:nvPr>
        </p:nvGraphicFramePr>
        <p:xfrm>
          <a:off x="985313" y="3009812"/>
          <a:ext cx="7457674" cy="2574572"/>
        </p:xfrm>
        <a:graphic>
          <a:graphicData uri="http://schemas.openxmlformats.org/drawingml/2006/table">
            <a:tbl>
              <a:tblPr/>
              <a:tblGrid>
                <a:gridCol w="1065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382">
                  <a:extLst>
                    <a:ext uri="{9D8B030D-6E8A-4147-A177-3AD203B41FA5}">
                      <a16:colId xmlns:a16="http://schemas.microsoft.com/office/drawing/2014/main" val="1239469995"/>
                    </a:ext>
                  </a:extLst>
                </a:gridCol>
                <a:gridCol w="1065382">
                  <a:extLst>
                    <a:ext uri="{9D8B030D-6E8A-4147-A177-3AD203B41FA5}">
                      <a16:colId xmlns:a16="http://schemas.microsoft.com/office/drawing/2014/main" val="393975537"/>
                    </a:ext>
                  </a:extLst>
                </a:gridCol>
                <a:gridCol w="1065382">
                  <a:extLst>
                    <a:ext uri="{9D8B030D-6E8A-4147-A177-3AD203B41FA5}">
                      <a16:colId xmlns:a16="http://schemas.microsoft.com/office/drawing/2014/main" val="1637081360"/>
                    </a:ext>
                  </a:extLst>
                </a:gridCol>
                <a:gridCol w="1065382">
                  <a:extLst>
                    <a:ext uri="{9D8B030D-6E8A-4147-A177-3AD203B41FA5}">
                      <a16:colId xmlns:a16="http://schemas.microsoft.com/office/drawing/2014/main" val="3586970295"/>
                    </a:ext>
                  </a:extLst>
                </a:gridCol>
                <a:gridCol w="1065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382">
                  <a:extLst>
                    <a:ext uri="{9D8B030D-6E8A-4147-A177-3AD203B41FA5}">
                      <a16:colId xmlns:a16="http://schemas.microsoft.com/office/drawing/2014/main" val="3403566584"/>
                    </a:ext>
                  </a:extLst>
                </a:gridCol>
              </a:tblGrid>
              <a:tr h="61015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Cas-type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Catégorie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Indice moyen 5 ans avant retraite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Indice moyen 10 ans avant retraite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Indice moyen 25 ans avant retraite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Nouveaux bénéficiaires ITR (période 2015-2022)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Représentativité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6133"/>
                  </a:ext>
                </a:extLst>
              </a:tr>
              <a:tr h="24466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9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791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720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9 %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83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9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764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138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46028"/>
                  </a:ext>
                </a:extLst>
              </a:tr>
              <a:tr h="27583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Autres catégorie A (31 métiers)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770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27 %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242533"/>
                  </a:ext>
                </a:extLst>
              </a:tr>
              <a:tr h="31546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496767"/>
                  </a:ext>
                </a:extLst>
              </a:tr>
              <a:tr h="24466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Autres catégorie B (16 métiers)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24 %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278974"/>
                  </a:ext>
                </a:extLst>
              </a:tr>
              <a:tr h="24466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395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69343"/>
                  </a:ext>
                </a:extLst>
              </a:tr>
              <a:tr h="24466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Autres catégorie </a:t>
                      </a:r>
                      <a:r>
                        <a:rPr lang="fr-FR" sz="900" b="0" i="1" u="none" strike="noStrike" kern="12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C (13 </a:t>
                      </a: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métiers)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24 %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800069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99D8441-901C-47D0-AB84-26CD3837CA7A}"/>
              </a:ext>
            </a:extLst>
          </p:cNvPr>
          <p:cNvSpPr txBox="1"/>
          <p:nvPr/>
        </p:nvSpPr>
        <p:spPr>
          <a:xfrm>
            <a:off x="804552" y="6533486"/>
            <a:ext cx="7517646" cy="2308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Sources : données du SRE</a:t>
            </a:r>
            <a:r>
              <a:rPr lang="fr-FR" sz="900" b="1" i="1" dirty="0">
                <a:solidFill>
                  <a:srgbClr val="000000"/>
                </a:solidFill>
                <a:latin typeface="Marianne" panose="02000000000000000000" pitchFamily="2" charset="0"/>
              </a:rPr>
              <a:t> </a:t>
            </a:r>
            <a:endParaRPr kumimoji="0" lang="fr-FR" sz="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2C9B33-2BCA-4EE0-969D-F610DDC23B11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LE RAFP COMME DISPOSITIF de compensation POUR LE FLUX</a:t>
            </a:r>
            <a:endParaRPr lang="fr-FR" sz="1600" dirty="0">
              <a:solidFill>
                <a:srgbClr val="004A6F"/>
              </a:solidFill>
            </a:endParaRP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7EC0C001-95C7-450A-8899-6FF2AB276745}"/>
              </a:ext>
            </a:extLst>
          </p:cNvPr>
          <p:cNvSpPr txBox="1">
            <a:spLocks/>
          </p:cNvSpPr>
          <p:nvPr/>
        </p:nvSpPr>
        <p:spPr>
          <a:xfrm>
            <a:off x="179162" y="572313"/>
            <a:ext cx="8964838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dirty="0">
                <a:solidFill>
                  <a:srgbClr val="73ABC0"/>
                </a:solidFill>
              </a:rPr>
              <a:t>Simulations sur cas types représentatifs de l'ensemble des corps de la fonction publique</a:t>
            </a:r>
          </a:p>
        </p:txBody>
      </p:sp>
    </p:spTree>
    <p:extLst>
      <p:ext uri="{BB962C8B-B14F-4D97-AF65-F5344CB8AC3E}">
        <p14:creationId xmlns:p14="http://schemas.microsoft.com/office/powerpoint/2010/main" val="2574315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4FDD57B-A16C-4094-A7EF-A95177B0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7</a:t>
            </a:fld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99D8441-901C-47D0-AB84-26CD3837CA7A}"/>
              </a:ext>
            </a:extLst>
          </p:cNvPr>
          <p:cNvSpPr txBox="1"/>
          <p:nvPr/>
        </p:nvSpPr>
        <p:spPr>
          <a:xfrm>
            <a:off x="804552" y="6533486"/>
            <a:ext cx="7517646" cy="2308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Sources : données </a:t>
            </a:r>
            <a:r>
              <a:rPr lang="fr-FR" sz="900" b="1" i="1" dirty="0">
                <a:solidFill>
                  <a:srgbClr val="000000"/>
                </a:solidFill>
                <a:latin typeface="Marianne" panose="02000000000000000000" pitchFamily="2" charset="0"/>
              </a:rPr>
              <a:t>DGAFP</a:t>
            </a:r>
            <a:endParaRPr kumimoji="0" lang="fr-FR" sz="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E6F4F9E-3E08-478B-8084-C8DE17B67939}"/>
              </a:ext>
            </a:extLst>
          </p:cNvPr>
          <p:cNvSpPr txBox="1"/>
          <p:nvPr/>
        </p:nvSpPr>
        <p:spPr>
          <a:xfrm>
            <a:off x="281471" y="2535274"/>
            <a:ext cx="86400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i="1" u="sng" dirty="0"/>
              <a:t>Note de lecture</a:t>
            </a:r>
            <a:r>
              <a:rPr lang="fr-FR" sz="1050" i="1" dirty="0"/>
              <a:t> : un</a:t>
            </a:r>
            <a:r>
              <a:rPr lang="fr-FR" sz="1050" b="1" i="1" dirty="0">
                <a:solidFill>
                  <a:srgbClr val="0095B7"/>
                </a:solidFill>
              </a:rPr>
              <a:t> professeur certifié en Nouvelle Calédonie </a:t>
            </a:r>
            <a:r>
              <a:rPr lang="fr-FR" sz="1050" i="1" dirty="0"/>
              <a:t>cotisant en moyenne </a:t>
            </a:r>
            <a:r>
              <a:rPr lang="fr-FR" sz="1050" b="1" i="1" dirty="0">
                <a:solidFill>
                  <a:srgbClr val="0095B7"/>
                </a:solidFill>
              </a:rPr>
              <a:t>233 € par mois </a:t>
            </a:r>
            <a:r>
              <a:rPr lang="fr-FR" sz="1050" i="1" dirty="0"/>
              <a:t>pendant </a:t>
            </a:r>
            <a:r>
              <a:rPr lang="fr-FR" sz="1050" b="1" i="1" dirty="0">
                <a:solidFill>
                  <a:srgbClr val="0095B7"/>
                </a:solidFill>
              </a:rPr>
              <a:t>29 ans </a:t>
            </a:r>
            <a:r>
              <a:rPr lang="fr-FR" sz="1050" i="1" dirty="0"/>
              <a:t>touchera un complément de retraite de</a:t>
            </a:r>
            <a:r>
              <a:rPr lang="fr-FR" sz="1050" b="1" i="1" dirty="0">
                <a:solidFill>
                  <a:srgbClr val="0095B7"/>
                </a:solidFill>
              </a:rPr>
              <a:t> 452 € par mois jusqu’à son décès</a:t>
            </a:r>
          </a:p>
          <a:p>
            <a:pPr algn="just"/>
            <a:r>
              <a:rPr lang="fr-FR" sz="1050" i="1" u="sng" dirty="0">
                <a:latin typeface="Marianne" panose="02000000000000000000" pitchFamily="2" charset="0"/>
              </a:rPr>
              <a:t>Durée moyenne de services passée Nouvelle Calédonie pour les effectifs de pensionnés ITR</a:t>
            </a:r>
            <a:r>
              <a:rPr lang="fr-FR" sz="1050" i="1" dirty="0">
                <a:latin typeface="Marianne" panose="02000000000000000000" pitchFamily="2" charset="0"/>
              </a:rPr>
              <a:t> : 29 ans</a:t>
            </a:r>
          </a:p>
          <a:p>
            <a:pPr algn="just"/>
            <a:endParaRPr lang="fr-FR" sz="1050" b="1" i="1" dirty="0">
              <a:solidFill>
                <a:srgbClr val="0095B7"/>
              </a:solidFill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EC4C6B5-1513-4685-8C2E-ECE3BF88A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164043"/>
              </p:ext>
            </p:extLst>
          </p:nvPr>
        </p:nvGraphicFramePr>
        <p:xfrm>
          <a:off x="237706" y="1246954"/>
          <a:ext cx="8727532" cy="1303580"/>
        </p:xfrm>
        <a:graphic>
          <a:graphicData uri="http://schemas.openxmlformats.org/drawingml/2006/table">
            <a:tbl>
              <a:tblPr/>
              <a:tblGrid>
                <a:gridCol w="2394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188">
                  <a:extLst>
                    <a:ext uri="{9D8B030D-6E8A-4147-A177-3AD203B41FA5}">
                      <a16:colId xmlns:a16="http://schemas.microsoft.com/office/drawing/2014/main" val="1239469995"/>
                    </a:ext>
                  </a:extLst>
                </a:gridCol>
                <a:gridCol w="1583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188">
                  <a:extLst>
                    <a:ext uri="{9D8B030D-6E8A-4147-A177-3AD203B41FA5}">
                      <a16:colId xmlns:a16="http://schemas.microsoft.com/office/drawing/2014/main" val="1485236818"/>
                    </a:ext>
                  </a:extLst>
                </a:gridCol>
                <a:gridCol w="1583188">
                  <a:extLst>
                    <a:ext uri="{9D8B030D-6E8A-4147-A177-3AD203B41FA5}">
                      <a16:colId xmlns:a16="http://schemas.microsoft.com/office/drawing/2014/main" val="357009432"/>
                    </a:ext>
                  </a:extLst>
                </a:gridCol>
              </a:tblGrid>
              <a:tr h="757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Cas-type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Années de cotisations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Cotisation mensuel agent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Pension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mensuel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Taux de remplacement supplémentaire acquis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via une cotisation au RAFP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6133"/>
                  </a:ext>
                </a:extLst>
              </a:tr>
              <a:tr h="13642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8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215 €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416 €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42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233 €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452 €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46028"/>
                  </a:ext>
                </a:extLst>
              </a:tr>
              <a:tr h="13642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164 €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319 €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4,5 %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009196"/>
                  </a:ext>
                </a:extLst>
              </a:tr>
              <a:tr h="13642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122 €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237 €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008585"/>
                  </a:ext>
                </a:extLst>
              </a:tr>
            </a:tbl>
          </a:graphicData>
        </a:graphic>
      </p:graphicFrame>
      <p:sp>
        <p:nvSpPr>
          <p:cNvPr id="14" name="Titre 1">
            <a:extLst>
              <a:ext uri="{FF2B5EF4-FFF2-40B4-BE49-F238E27FC236}">
                <a16:creationId xmlns:a16="http://schemas.microsoft.com/office/drawing/2014/main" id="{D18753D5-2C20-4732-B36C-D0F19AFF1EDA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LE RAFP COMME DISPOSITIF de compensation POUR LE FLUX</a:t>
            </a:r>
            <a:endParaRPr lang="fr-FR" sz="1600" dirty="0">
              <a:solidFill>
                <a:srgbClr val="004A6F"/>
              </a:solidFill>
            </a:endParaRPr>
          </a:p>
        </p:txBody>
      </p:sp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E9257D3-5085-45B1-8A50-04A5D33A5B26}"/>
              </a:ext>
            </a:extLst>
          </p:cNvPr>
          <p:cNvSpPr txBox="1">
            <a:spLocks/>
          </p:cNvSpPr>
          <p:nvPr/>
        </p:nvSpPr>
        <p:spPr>
          <a:xfrm>
            <a:off x="179162" y="572313"/>
            <a:ext cx="8964838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dirty="0">
                <a:solidFill>
                  <a:srgbClr val="73ABC0"/>
                </a:solidFill>
              </a:rPr>
              <a:t>Simulations sur cas types représentatifs de l'ensemble des corps de la fonction publique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7FB7E3E-E5F8-425C-93F0-2F40594CE431}"/>
              </a:ext>
            </a:extLst>
          </p:cNvPr>
          <p:cNvGrpSpPr/>
          <p:nvPr/>
        </p:nvGrpSpPr>
        <p:grpSpPr>
          <a:xfrm>
            <a:off x="458019" y="5716124"/>
            <a:ext cx="8286906" cy="679232"/>
            <a:chOff x="645085" y="5309961"/>
            <a:chExt cx="8286906" cy="679232"/>
          </a:xfrm>
        </p:grpSpPr>
        <p:sp>
          <p:nvSpPr>
            <p:cNvPr id="19" name="Freeform 53">
              <a:extLst>
                <a:ext uri="{FF2B5EF4-FFF2-40B4-BE49-F238E27FC236}">
                  <a16:creationId xmlns:a16="http://schemas.microsoft.com/office/drawing/2014/main" id="{C9B996B7-F02D-4853-8470-8AC46DF9D39D}"/>
                </a:ext>
              </a:extLst>
            </p:cNvPr>
            <p:cNvSpPr>
              <a:spLocks/>
            </p:cNvSpPr>
            <p:nvPr/>
          </p:nvSpPr>
          <p:spPr bwMode="auto">
            <a:xfrm rot="4173633">
              <a:off x="870597" y="5084449"/>
              <a:ext cx="519545" cy="970570"/>
            </a:xfrm>
            <a:custGeom>
              <a:avLst/>
              <a:gdLst>
                <a:gd name="T0" fmla="*/ 16 w 48"/>
                <a:gd name="T1" fmla="*/ 12 h 85"/>
                <a:gd name="T2" fmla="*/ 24 w 48"/>
                <a:gd name="T3" fmla="*/ 16 h 85"/>
                <a:gd name="T4" fmla="*/ 0 w 48"/>
                <a:gd name="T5" fmla="*/ 77 h 85"/>
                <a:gd name="T6" fmla="*/ 12 w 48"/>
                <a:gd name="T7" fmla="*/ 71 h 85"/>
                <a:gd name="T8" fmla="*/ 16 w 48"/>
                <a:gd name="T9" fmla="*/ 85 h 85"/>
                <a:gd name="T10" fmla="*/ 40 w 48"/>
                <a:gd name="T11" fmla="*/ 24 h 85"/>
                <a:gd name="T12" fmla="*/ 48 w 48"/>
                <a:gd name="T13" fmla="*/ 28 h 85"/>
                <a:gd name="T14" fmla="*/ 40 w 48"/>
                <a:gd name="T15" fmla="*/ 0 h 85"/>
                <a:gd name="T16" fmla="*/ 16 w 48"/>
                <a:gd name="T17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85">
                  <a:moveTo>
                    <a:pt x="16" y="12"/>
                  </a:moveTo>
                  <a:lnTo>
                    <a:pt x="24" y="16"/>
                  </a:lnTo>
                  <a:lnTo>
                    <a:pt x="0" y="77"/>
                  </a:lnTo>
                  <a:lnTo>
                    <a:pt x="12" y="71"/>
                  </a:lnTo>
                  <a:lnTo>
                    <a:pt x="16" y="85"/>
                  </a:lnTo>
                  <a:lnTo>
                    <a:pt x="40" y="24"/>
                  </a:lnTo>
                  <a:lnTo>
                    <a:pt x="48" y="28"/>
                  </a:lnTo>
                  <a:lnTo>
                    <a:pt x="40" y="0"/>
                  </a:lnTo>
                  <a:lnTo>
                    <a:pt x="16" y="12"/>
                  </a:lnTo>
                  <a:close/>
                </a:path>
              </a:pathLst>
            </a:custGeom>
            <a:noFill/>
            <a:ln w="28575" cap="rnd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2A3B22E-8D1A-4960-9119-9753B902193C}"/>
                </a:ext>
              </a:extLst>
            </p:cNvPr>
            <p:cNvSpPr txBox="1"/>
            <p:nvPr/>
          </p:nvSpPr>
          <p:spPr>
            <a:xfrm>
              <a:off x="1334696" y="5368510"/>
              <a:ext cx="7597295" cy="6206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2" algn="ctr">
                <a:spcBef>
                  <a:spcPts val="600"/>
                </a:spcBef>
                <a:spcAft>
                  <a:spcPts val="400"/>
                </a:spcAft>
              </a:pPr>
              <a:r>
                <a:rPr lang="fr-FR" sz="1300" b="1" dirty="0">
                  <a:solidFill>
                    <a:schemeClr val="accent3"/>
                  </a:solidFill>
                  <a:latin typeface="Marianne" panose="02000000000000000000" pitchFamily="2" charset="0"/>
                </a:rPr>
                <a:t>Problématique des agents n’ayant pas cotisé suffisamment longtemps ?</a:t>
              </a:r>
            </a:p>
            <a:p>
              <a:pPr marL="457200" lvl="2" algn="ctr">
                <a:spcBef>
                  <a:spcPts val="600"/>
                </a:spcBef>
                <a:spcAft>
                  <a:spcPts val="400"/>
                </a:spcAft>
              </a:pPr>
              <a:r>
                <a:rPr lang="fr-FR" sz="1300" b="1" u="sng" dirty="0">
                  <a:solidFill>
                    <a:srgbClr val="000000"/>
                  </a:solidFill>
                  <a:latin typeface="Marianne" panose="02000000000000000000" pitchFamily="2" charset="0"/>
                </a:rPr>
                <a:t>Un mécanisme complémentaire à proposer</a:t>
              </a:r>
            </a:p>
          </p:txBody>
        </p:sp>
      </p:grp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7AD599-6E98-4319-88B3-73FC2947A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17527"/>
              </p:ext>
            </p:extLst>
          </p:nvPr>
        </p:nvGraphicFramePr>
        <p:xfrm>
          <a:off x="213810" y="3415923"/>
          <a:ext cx="8775325" cy="1333245"/>
        </p:xfrm>
        <a:graphic>
          <a:graphicData uri="http://schemas.openxmlformats.org/drawingml/2006/table">
            <a:tbl>
              <a:tblPr/>
              <a:tblGrid>
                <a:gridCol w="2509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1239469995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1485236818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2999165467"/>
                    </a:ext>
                  </a:extLst>
                </a:gridCol>
              </a:tblGrid>
              <a:tr h="684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Cas-type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Années de cotisations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Cotisation mensuel agent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Pension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mensuel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Taux de remplacement supplémentaire acquis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via une cotisation au RAFP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6133"/>
                  </a:ext>
                </a:extLst>
              </a:tr>
              <a:tr h="1929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8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311 €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605 €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6,0 %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2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8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336 €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652 €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6,1 %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46028"/>
                  </a:ext>
                </a:extLst>
              </a:tr>
              <a:tr h="1929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232 €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451 €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5,8 %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009196"/>
                  </a:ext>
                </a:extLst>
              </a:tr>
              <a:tr h="1232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174 €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8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336 €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8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6,1 %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008585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B4C9C1D9-4E3E-431D-A4DA-15D939D2027A}"/>
              </a:ext>
            </a:extLst>
          </p:cNvPr>
          <p:cNvSpPr txBox="1"/>
          <p:nvPr/>
        </p:nvSpPr>
        <p:spPr>
          <a:xfrm>
            <a:off x="184236" y="4755673"/>
            <a:ext cx="8834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i="1" u="sng" dirty="0"/>
              <a:t>Note de lecture</a:t>
            </a:r>
            <a:r>
              <a:rPr lang="fr-FR" sz="1050" i="1" dirty="0"/>
              <a:t> : un</a:t>
            </a:r>
            <a:r>
              <a:rPr lang="fr-FR" sz="1050" b="1" i="1" dirty="0">
                <a:solidFill>
                  <a:srgbClr val="0095B7"/>
                </a:solidFill>
              </a:rPr>
              <a:t> professeur certifié en Polynésie Française </a:t>
            </a:r>
            <a:r>
              <a:rPr lang="fr-FR" sz="1050" i="1" dirty="0"/>
              <a:t>cotisant en moyenne </a:t>
            </a:r>
            <a:r>
              <a:rPr lang="fr-FR" sz="1050" b="1" i="1" dirty="0">
                <a:solidFill>
                  <a:srgbClr val="0095B7"/>
                </a:solidFill>
              </a:rPr>
              <a:t>336 € par mois </a:t>
            </a:r>
            <a:r>
              <a:rPr lang="fr-FR" sz="1050" i="1" dirty="0"/>
              <a:t>pendant </a:t>
            </a:r>
            <a:r>
              <a:rPr lang="fr-FR" sz="1050" b="1" i="1" dirty="0">
                <a:solidFill>
                  <a:srgbClr val="0095B7"/>
                </a:solidFill>
              </a:rPr>
              <a:t>34 ans </a:t>
            </a:r>
            <a:r>
              <a:rPr lang="fr-FR" sz="1050" i="1" dirty="0"/>
              <a:t>touchera un complément de retraite de</a:t>
            </a:r>
            <a:r>
              <a:rPr lang="fr-FR" sz="1050" b="1" i="1" dirty="0">
                <a:solidFill>
                  <a:srgbClr val="0095B7"/>
                </a:solidFill>
              </a:rPr>
              <a:t> 652 € par mois jusqu’à son décès</a:t>
            </a:r>
          </a:p>
          <a:p>
            <a:pPr algn="just"/>
            <a:r>
              <a:rPr lang="fr-FR" sz="1050" i="1" u="sng" dirty="0">
                <a:latin typeface="Marianne" panose="02000000000000000000" pitchFamily="2" charset="0"/>
              </a:rPr>
              <a:t>Durée moyenne de services passée Polynésie Française pour les effectifs de pensionnés ITR</a:t>
            </a:r>
            <a:r>
              <a:rPr lang="fr-FR" sz="1050" i="1" dirty="0">
                <a:latin typeface="Marianne" panose="02000000000000000000" pitchFamily="2" charset="0"/>
              </a:rPr>
              <a:t> : 34 ans</a:t>
            </a:r>
          </a:p>
          <a:p>
            <a:pPr algn="just"/>
            <a:endParaRPr lang="fr-FR" sz="1050" b="1" i="1" dirty="0">
              <a:solidFill>
                <a:srgbClr val="0095B7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0F0D702-D013-4EE4-A0F7-14AFDCF5C118}"/>
              </a:ext>
            </a:extLst>
          </p:cNvPr>
          <p:cNvSpPr txBox="1"/>
          <p:nvPr/>
        </p:nvSpPr>
        <p:spPr>
          <a:xfrm>
            <a:off x="191257" y="5424401"/>
            <a:ext cx="8820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i="1" dirty="0">
                <a:solidFill>
                  <a:srgbClr val="000000"/>
                </a:solidFill>
              </a:rPr>
              <a:t>Le taux de remplacement correspond au pourcentage du dernier revenu, touché sous forme de pension RAFP, une fois à la retraite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A32DE141-1A4D-4C85-93F7-5D8FB342BE59}"/>
              </a:ext>
            </a:extLst>
          </p:cNvPr>
          <p:cNvSpPr txBox="1">
            <a:spLocks/>
          </p:cNvSpPr>
          <p:nvPr/>
        </p:nvSpPr>
        <p:spPr>
          <a:xfrm>
            <a:off x="209526" y="981611"/>
            <a:ext cx="4378144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>
                <a:solidFill>
                  <a:srgbClr val="0095B7"/>
                </a:solidFill>
              </a:rPr>
              <a:t>illustration Nouvelle Calédonie, rémunération indexée = 73 % du TIB 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D22BEC80-767E-47CF-A97E-CF4EF1EA446E}"/>
              </a:ext>
            </a:extLst>
          </p:cNvPr>
          <p:cNvSpPr txBox="1">
            <a:spLocks/>
          </p:cNvSpPr>
          <p:nvPr/>
        </p:nvSpPr>
        <p:spPr>
          <a:xfrm>
            <a:off x="209526" y="3094672"/>
            <a:ext cx="4378144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>
                <a:solidFill>
                  <a:srgbClr val="0095B7"/>
                </a:solidFill>
              </a:rPr>
              <a:t>illustration Polynésie Française, rémunération indexée = 84 % du TIB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12C1EC-F7F6-417E-A0B3-B8345DF05383}"/>
              </a:ext>
            </a:extLst>
          </p:cNvPr>
          <p:cNvSpPr/>
          <p:nvPr/>
        </p:nvSpPr>
        <p:spPr>
          <a:xfrm>
            <a:off x="5791200" y="1256479"/>
            <a:ext cx="1581150" cy="1303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05A5E3-D3E4-493D-B882-75C68404B597}"/>
              </a:ext>
            </a:extLst>
          </p:cNvPr>
          <p:cNvSpPr/>
          <p:nvPr/>
        </p:nvSpPr>
        <p:spPr>
          <a:xfrm>
            <a:off x="5838825" y="3422427"/>
            <a:ext cx="1581150" cy="13332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68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Espace réservé du contenu 2">
            <a:extLst>
              <a:ext uri="{FF2B5EF4-FFF2-40B4-BE49-F238E27FC236}">
                <a16:creationId xmlns:a16="http://schemas.microsoft.com/office/drawing/2014/main" id="{2E3483A3-4F87-48B7-AF8F-2CBD397842A5}"/>
              </a:ext>
            </a:extLst>
          </p:cNvPr>
          <p:cNvSpPr txBox="1">
            <a:spLocks/>
          </p:cNvSpPr>
          <p:nvPr/>
        </p:nvSpPr>
        <p:spPr>
          <a:xfrm>
            <a:off x="179161" y="1140529"/>
            <a:ext cx="8944974" cy="117580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fr-FR" dirty="0"/>
              <a:t>Financement et principe : </a:t>
            </a:r>
            <a:r>
              <a:rPr lang="fr-FR" b="0" dirty="0">
                <a:solidFill>
                  <a:schemeClr val="tx1"/>
                </a:solidFill>
              </a:rPr>
              <a:t>l’Etat verse au moment du départ en retraite une cotisation supplémentaire au RAFP pour atteindre un montant plancher (seuil) de pension</a:t>
            </a:r>
            <a:endParaRPr lang="fr-FR" dirty="0"/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fr-FR" dirty="0"/>
              <a:t>Montant de la garantie plancher : </a:t>
            </a:r>
            <a:r>
              <a:rPr lang="fr-FR" b="0" dirty="0">
                <a:solidFill>
                  <a:schemeClr val="tx1"/>
                </a:solidFill>
              </a:rPr>
              <a:t>Différence entre un montant forfaitaire (à fixer) et le montant de la pension RAFP obtenu au titre des versements facultatifs abondés par l’employeur augmenté du montant de l’ITR</a:t>
            </a: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fr-FR" dirty="0"/>
              <a:t>Niveau de la garantie plancher : </a:t>
            </a:r>
            <a:r>
              <a:rPr lang="fr-FR" b="0" dirty="0">
                <a:solidFill>
                  <a:schemeClr val="tx1"/>
                </a:solidFill>
              </a:rPr>
              <a:t>proposition de le fixer au niveau du plafond ITR 2023, soit 4000 € par an, soit 333 € par mois.</a:t>
            </a: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645750" lvl="2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EF31D1D-CA35-46E2-9FDD-5C0D7881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8</a:t>
            </a:fld>
            <a:endParaRPr lang="fr-FR" dirty="0"/>
          </a:p>
        </p:txBody>
      </p:sp>
      <p:sp>
        <p:nvSpPr>
          <p:cNvPr id="142" name="Titre 3">
            <a:extLst>
              <a:ext uri="{FF2B5EF4-FFF2-40B4-BE49-F238E27FC236}">
                <a16:creationId xmlns:a16="http://schemas.microsoft.com/office/drawing/2014/main" id="{6EB660B4-9E52-4F48-8DFB-92430DF44127}"/>
              </a:ext>
            </a:extLst>
          </p:cNvPr>
          <p:cNvSpPr txBox="1">
            <a:spLocks/>
          </p:cNvSpPr>
          <p:nvPr/>
        </p:nvSpPr>
        <p:spPr>
          <a:xfrm>
            <a:off x="401799" y="2078205"/>
            <a:ext cx="9162926" cy="458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600" u="sng" dirty="0"/>
          </a:p>
        </p:txBody>
      </p:sp>
      <p:sp>
        <p:nvSpPr>
          <p:cNvPr id="8" name="ZoneTexte 26">
            <a:extLst>
              <a:ext uri="{FF2B5EF4-FFF2-40B4-BE49-F238E27FC236}">
                <a16:creationId xmlns:a16="http://schemas.microsoft.com/office/drawing/2014/main" id="{A912218F-F2F6-4849-B825-20E30F71F0ED}"/>
              </a:ext>
            </a:extLst>
          </p:cNvPr>
          <p:cNvSpPr txBox="1"/>
          <p:nvPr/>
        </p:nvSpPr>
        <p:spPr>
          <a:xfrm>
            <a:off x="6397625" y="3199905"/>
            <a:ext cx="2271466" cy="45819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900" b="1" dirty="0">
              <a:solidFill>
                <a:srgbClr val="FF0000"/>
              </a:solidFill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44E990C0-F6C9-4180-8DB6-C00404D92AAB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Quelle solution pour des durées de cotisation courtes ?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A1DA1CCA-C9CB-4148-AF06-064610118AB3}"/>
              </a:ext>
            </a:extLst>
          </p:cNvPr>
          <p:cNvSpPr txBox="1">
            <a:spLocks/>
          </p:cNvSpPr>
          <p:nvPr/>
        </p:nvSpPr>
        <p:spPr>
          <a:xfrm>
            <a:off x="179162" y="572313"/>
            <a:ext cx="8964838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dirty="0">
                <a:solidFill>
                  <a:srgbClr val="73ABC0"/>
                </a:solidFill>
              </a:rPr>
              <a:t>Un dispositif non contributif (points gratuits) pour les agents remplissant les conditions d’éligibilité à l’ITR et présents dans les territoires au 1</a:t>
            </a:r>
            <a:r>
              <a:rPr lang="fr-FR" sz="1300" b="1" baseline="30000" dirty="0">
                <a:solidFill>
                  <a:srgbClr val="73ABC0"/>
                </a:solidFill>
              </a:rPr>
              <a:t>er</a:t>
            </a:r>
            <a:r>
              <a:rPr lang="fr-FR" sz="1300" b="1" dirty="0">
                <a:solidFill>
                  <a:srgbClr val="73ABC0"/>
                </a:solidFill>
              </a:rPr>
              <a:t> janvier 2024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CB84EA-C6CF-4196-B52E-327A9152DDFF}"/>
              </a:ext>
            </a:extLst>
          </p:cNvPr>
          <p:cNvSpPr/>
          <p:nvPr/>
        </p:nvSpPr>
        <p:spPr>
          <a:xfrm>
            <a:off x="3429000" y="3197918"/>
            <a:ext cx="2762250" cy="36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>
                <a:solidFill>
                  <a:srgbClr val="FF0000"/>
                </a:solidFill>
              </a:rPr>
              <a:t>Garantie plancher pour atteindre une majoration de la pension de base de 4000 € par an : 285 € / mois</a:t>
            </a:r>
          </a:p>
          <a:p>
            <a:pPr algn="ctr"/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DC761E4-AB79-4D56-95B2-1AC13D365CD5}"/>
              </a:ext>
            </a:extLst>
          </p:cNvPr>
          <p:cNvSpPr txBox="1"/>
          <p:nvPr/>
        </p:nvSpPr>
        <p:spPr>
          <a:xfrm>
            <a:off x="671940" y="2656652"/>
            <a:ext cx="77341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fr-FR" sz="1200" b="1" dirty="0">
                <a:solidFill>
                  <a:srgbClr val="0095B7"/>
                </a:solidFill>
              </a:rPr>
              <a:t>Exemple : fonctionnement</a:t>
            </a:r>
            <a:r>
              <a:rPr lang="fr-FR" sz="1200" b="1" baseline="0" dirty="0">
                <a:solidFill>
                  <a:srgbClr val="0095B7"/>
                </a:solidFill>
              </a:rPr>
              <a:t> de la garantie plancher pour un professeur qui partirait en 2029</a:t>
            </a:r>
            <a:endParaRPr lang="fr-FR" sz="1200" b="1" dirty="0">
              <a:solidFill>
                <a:srgbClr val="0095B7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E4E9D4D-13CF-43D3-8673-9526942D7EDA}"/>
              </a:ext>
            </a:extLst>
          </p:cNvPr>
          <p:cNvSpPr txBox="1"/>
          <p:nvPr/>
        </p:nvSpPr>
        <p:spPr>
          <a:xfrm>
            <a:off x="6472264" y="4104132"/>
            <a:ext cx="17815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</a:rPr>
              <a:t>Montant de pension y compris garantie plancher : </a:t>
            </a:r>
          </a:p>
          <a:p>
            <a:pPr algn="l"/>
            <a:r>
              <a:rPr lang="fr-FR" sz="1400" b="1" dirty="0">
                <a:solidFill>
                  <a:srgbClr val="FF0000"/>
                </a:solidFill>
              </a:rPr>
              <a:t>2 819 €</a:t>
            </a:r>
            <a:r>
              <a:rPr lang="fr-FR" sz="1400" b="1" baseline="0" dirty="0">
                <a:solidFill>
                  <a:srgbClr val="FF0000"/>
                </a:solidFill>
              </a:rPr>
              <a:t>/ mois</a:t>
            </a:r>
            <a:endParaRPr lang="fr-FR" sz="18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BABE-3915-407E-9125-FBD0B801471F}"/>
              </a:ext>
            </a:extLst>
          </p:cNvPr>
          <p:cNvSpPr/>
          <p:nvPr/>
        </p:nvSpPr>
        <p:spPr>
          <a:xfrm>
            <a:off x="3429000" y="3613149"/>
            <a:ext cx="2762250" cy="2664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bg1"/>
                </a:solidFill>
              </a:rPr>
              <a:t>Pension de base y compris bonifications outre-mer : </a:t>
            </a:r>
          </a:p>
          <a:p>
            <a:pPr algn="ctr"/>
            <a:r>
              <a:rPr lang="fr-FR" sz="1100" b="1" dirty="0">
                <a:solidFill>
                  <a:schemeClr val="bg1"/>
                </a:solidFill>
              </a:rPr>
              <a:t>2 486 € / mois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60AD03-D989-451D-A1DA-6DBA5B03927C}"/>
              </a:ext>
            </a:extLst>
          </p:cNvPr>
          <p:cNvSpPr/>
          <p:nvPr/>
        </p:nvSpPr>
        <p:spPr>
          <a:xfrm>
            <a:off x="3429000" y="3538122"/>
            <a:ext cx="2762250" cy="7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b="1" dirty="0">
              <a:solidFill>
                <a:schemeClr val="bg1"/>
              </a:solidFill>
            </a:endParaRPr>
          </a:p>
          <a:p>
            <a:pPr algn="ctr"/>
            <a:endParaRPr lang="fr-FR" sz="1000" b="1" dirty="0">
              <a:solidFill>
                <a:schemeClr val="bg1"/>
              </a:solidFill>
            </a:endParaRPr>
          </a:p>
          <a:p>
            <a:pPr algn="ctr"/>
            <a:endParaRPr lang="fr-FR" sz="1000" b="1" dirty="0">
              <a:solidFill>
                <a:schemeClr val="bg1"/>
              </a:solidFill>
            </a:endParaRPr>
          </a:p>
          <a:p>
            <a:pPr algn="ctr"/>
            <a:r>
              <a:rPr lang="fr-FR" sz="1000" b="1" dirty="0">
                <a:solidFill>
                  <a:schemeClr val="bg1"/>
                </a:solidFill>
              </a:rPr>
              <a:t>Pension RAFP acquise en 4 années de cotisation (2024-2028) : 48 € / mois</a:t>
            </a:r>
          </a:p>
        </p:txBody>
      </p:sp>
    </p:spTree>
    <p:extLst>
      <p:ext uri="{BB962C8B-B14F-4D97-AF65-F5344CB8AC3E}">
        <p14:creationId xmlns:p14="http://schemas.microsoft.com/office/powerpoint/2010/main" val="192667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4FDD57B-A16C-4094-A7EF-A95177B0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EBDD-958C-4AE8-A34D-C4DA2B38600E}" type="slidenum">
              <a:rPr lang="fr-FR" smtClean="0"/>
              <a:t>9</a:t>
            </a:fld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99D8441-901C-47D0-AB84-26CD3837CA7A}"/>
              </a:ext>
            </a:extLst>
          </p:cNvPr>
          <p:cNvSpPr txBox="1"/>
          <p:nvPr/>
        </p:nvSpPr>
        <p:spPr>
          <a:xfrm>
            <a:off x="804552" y="6533486"/>
            <a:ext cx="7517646" cy="2308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Sources : données </a:t>
            </a:r>
            <a:r>
              <a:rPr lang="fr-FR" sz="900" b="1" i="1" dirty="0">
                <a:solidFill>
                  <a:srgbClr val="000000"/>
                </a:solidFill>
                <a:latin typeface="Marianne" panose="02000000000000000000" pitchFamily="2" charset="0"/>
              </a:rPr>
              <a:t>DGAFP</a:t>
            </a:r>
            <a:endParaRPr kumimoji="0" lang="fr-FR" sz="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E6F4F9E-3E08-478B-8084-C8DE17B67939}"/>
              </a:ext>
            </a:extLst>
          </p:cNvPr>
          <p:cNvSpPr txBox="1"/>
          <p:nvPr/>
        </p:nvSpPr>
        <p:spPr>
          <a:xfrm>
            <a:off x="181954" y="3112798"/>
            <a:ext cx="875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i="1" u="sng" dirty="0"/>
              <a:t>Note de lecture</a:t>
            </a:r>
            <a:r>
              <a:rPr lang="fr-FR" sz="900" i="1" dirty="0"/>
              <a:t> : un</a:t>
            </a:r>
            <a:r>
              <a:rPr lang="fr-FR" sz="900" b="1" i="1" dirty="0">
                <a:solidFill>
                  <a:srgbClr val="0095B7"/>
                </a:solidFill>
              </a:rPr>
              <a:t> professeur certifié cotisant pendant 5 ans en Nouvelle Calédonie  </a:t>
            </a:r>
            <a:r>
              <a:rPr lang="fr-FR" sz="900" i="1" dirty="0"/>
              <a:t>touchant un complément de retraite de</a:t>
            </a:r>
            <a:r>
              <a:rPr lang="fr-FR" sz="900" b="1" i="1" dirty="0">
                <a:solidFill>
                  <a:srgbClr val="0095B7"/>
                </a:solidFill>
              </a:rPr>
              <a:t> 53 € par mois </a:t>
            </a:r>
            <a:r>
              <a:rPr lang="fr-FR" sz="900" i="1" dirty="0"/>
              <a:t>verra sa pension complétée d’un montant de </a:t>
            </a:r>
            <a:r>
              <a:rPr lang="fr-FR" sz="900" b="1" i="1" dirty="0">
                <a:solidFill>
                  <a:srgbClr val="0095B7"/>
                </a:solidFill>
              </a:rPr>
              <a:t>280 € par mois</a:t>
            </a:r>
            <a:r>
              <a:rPr lang="fr-FR" sz="900" i="1" dirty="0"/>
              <a:t>, pour atteindre un montant de pension total de </a:t>
            </a:r>
            <a:r>
              <a:rPr lang="fr-FR" sz="900" b="1" i="1" dirty="0">
                <a:solidFill>
                  <a:srgbClr val="0095B7"/>
                </a:solidFill>
              </a:rPr>
              <a:t>333 € par mois</a:t>
            </a:r>
            <a:endParaRPr lang="fr-FR" sz="1050" b="1" i="1" dirty="0">
              <a:solidFill>
                <a:srgbClr val="0095B7"/>
              </a:solidFill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EC4C6B5-1513-4685-8C2E-ECE3BF88A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188091"/>
              </p:ext>
            </p:extLst>
          </p:nvPr>
        </p:nvGraphicFramePr>
        <p:xfrm>
          <a:off x="267244" y="1108627"/>
          <a:ext cx="8639998" cy="1994233"/>
        </p:xfrm>
        <a:graphic>
          <a:graphicData uri="http://schemas.openxmlformats.org/drawingml/2006/table">
            <a:tbl>
              <a:tblPr/>
              <a:tblGrid>
                <a:gridCol w="209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1239469995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1485236818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2999165467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357009432"/>
                    </a:ext>
                  </a:extLst>
                </a:gridCol>
              </a:tblGrid>
              <a:tr h="24473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Cas-type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Année de liquidation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RAFP mensuel agent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Garantie plancher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Total RAFP + garantie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Surcroit de taux de remplacement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6133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48 €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285 €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400654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107 €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226 €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916344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347 €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347 €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1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>
                        <a:solidFill>
                          <a:srgbClr val="95C11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>
                        <a:solidFill>
                          <a:srgbClr val="95C11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95C11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1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849981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53 €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280 €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4,4 %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42901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113 €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220 €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4,4 %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422029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376 €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376 €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4,6 %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46028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>
                        <a:solidFill>
                          <a:srgbClr val="379292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>
                        <a:solidFill>
                          <a:srgbClr val="379292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>
                        <a:solidFill>
                          <a:srgbClr val="379292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312416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294 €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6,1 %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211717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82 €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251 €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6,1 %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153323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266 €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67 €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6,1 %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009196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i="0" u="none" strike="noStrike" dirty="0">
                        <a:solidFill>
                          <a:schemeClr val="accent5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5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5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5981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304 €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8,6 %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35646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64 €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269 €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F7D00"/>
                          </a:solidFill>
                          <a:effectLst/>
                          <a:uLnTx/>
                          <a:uFillTx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8,6 %</a:t>
                      </a:r>
                      <a:endParaRPr kumimoji="0" lang="fr-F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F7D00"/>
                        </a:solidFill>
                        <a:effectLst/>
                        <a:uLnTx/>
                        <a:uFillTx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590148"/>
                  </a:ext>
                </a:extLst>
              </a:tr>
              <a:tr h="1166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198 €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135 €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F7D00"/>
                          </a:solidFill>
                          <a:effectLst/>
                          <a:uLnTx/>
                          <a:uFillTx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8,6 %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008585"/>
                  </a:ext>
                </a:extLst>
              </a:tr>
            </a:tbl>
          </a:graphicData>
        </a:graphic>
      </p:graphicFrame>
      <p:sp>
        <p:nvSpPr>
          <p:cNvPr id="13" name="Titre 1">
            <a:extLst>
              <a:ext uri="{FF2B5EF4-FFF2-40B4-BE49-F238E27FC236}">
                <a16:creationId xmlns:a16="http://schemas.microsoft.com/office/drawing/2014/main" id="{EBDAF318-4A21-4049-9B4B-B0DEA029E21E}"/>
              </a:ext>
            </a:extLst>
          </p:cNvPr>
          <p:cNvSpPr txBox="1">
            <a:spLocks/>
          </p:cNvSpPr>
          <p:nvPr/>
        </p:nvSpPr>
        <p:spPr>
          <a:xfrm>
            <a:off x="179161" y="324000"/>
            <a:ext cx="8756291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/>
              <a:t>Quelle solution pour des durées de cotisation courtes ?</a:t>
            </a:r>
          </a:p>
        </p:txBody>
      </p:sp>
      <p:sp>
        <p:nvSpPr>
          <p:cNvPr id="14" name="Espace réservé du texte 4">
            <a:extLst>
              <a:ext uri="{FF2B5EF4-FFF2-40B4-BE49-F238E27FC236}">
                <a16:creationId xmlns:a16="http://schemas.microsoft.com/office/drawing/2014/main" id="{2E41BB3C-AC15-43AE-BDD4-F00F467447B2}"/>
              </a:ext>
            </a:extLst>
          </p:cNvPr>
          <p:cNvSpPr txBox="1">
            <a:spLocks/>
          </p:cNvSpPr>
          <p:nvPr/>
        </p:nvSpPr>
        <p:spPr>
          <a:xfrm>
            <a:off x="179162" y="572313"/>
            <a:ext cx="8964838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00" b="1" dirty="0">
                <a:solidFill>
                  <a:srgbClr val="73ABC0"/>
                </a:solidFill>
              </a:rPr>
              <a:t>Fonctionnement de la garantie plancher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848AA72-416C-476D-8967-784C47247329}"/>
              </a:ext>
            </a:extLst>
          </p:cNvPr>
          <p:cNvSpPr txBox="1"/>
          <p:nvPr/>
        </p:nvSpPr>
        <p:spPr>
          <a:xfrm>
            <a:off x="145251" y="6229293"/>
            <a:ext cx="876199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700" i="1" dirty="0"/>
              <a:t>* en cas de non saturation, l’assiette constituée de la rémunération indexée sera prioritairement affectée à la partie obligatoire  </a:t>
            </a:r>
            <a:endParaRPr lang="fr-FR" sz="700" b="1" i="1" dirty="0">
              <a:solidFill>
                <a:srgbClr val="0095B7"/>
              </a:solidFill>
            </a:endParaRP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id="{DE1C60A4-0380-4830-8C8A-7B7EF31A308E}"/>
              </a:ext>
            </a:extLst>
          </p:cNvPr>
          <p:cNvSpPr txBox="1">
            <a:spLocks/>
          </p:cNvSpPr>
          <p:nvPr/>
        </p:nvSpPr>
        <p:spPr>
          <a:xfrm>
            <a:off x="191004" y="914749"/>
            <a:ext cx="4378144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>
                <a:solidFill>
                  <a:srgbClr val="0095B7"/>
                </a:solidFill>
              </a:rPr>
              <a:t>illustration Nouvelle Calédonie, rémunération indexée = 73 % du TIB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F47BC2D-6AE6-4382-8FD6-94B71E6E3070}"/>
              </a:ext>
            </a:extLst>
          </p:cNvPr>
          <p:cNvSpPr txBox="1"/>
          <p:nvPr/>
        </p:nvSpPr>
        <p:spPr>
          <a:xfrm>
            <a:off x="170629" y="6032501"/>
            <a:ext cx="8846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i="1" u="sng" dirty="0"/>
              <a:t>Hypothèses retenues</a:t>
            </a:r>
            <a:r>
              <a:rPr lang="fr-FR" sz="900" dirty="0"/>
              <a:t> </a:t>
            </a:r>
            <a:r>
              <a:rPr lang="fr-FR" sz="900" i="1" dirty="0"/>
              <a:t>: montant forfaitaire fixé à 4 000€/an pour un agent saturant l’assiette RAFP obligatoire*</a:t>
            </a:r>
            <a:endParaRPr lang="fr-FR" sz="900" b="1" i="1" dirty="0">
              <a:solidFill>
                <a:srgbClr val="0095B7"/>
              </a:solidFill>
            </a:endParaRP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25F021E3-5FC7-4FCE-B7F5-E0059DB13EF7}"/>
              </a:ext>
            </a:extLst>
          </p:cNvPr>
          <p:cNvSpPr txBox="1">
            <a:spLocks/>
          </p:cNvSpPr>
          <p:nvPr/>
        </p:nvSpPr>
        <p:spPr>
          <a:xfrm>
            <a:off x="191004" y="3487145"/>
            <a:ext cx="4378144" cy="2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spcAft>
                <a:spcPts val="400"/>
              </a:spcAft>
              <a:buFontTx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914400" rtl="0" eaLnBrk="1" latinLnBrk="0" hangingPunct="1">
              <a:spcBef>
                <a:spcPts val="800"/>
              </a:spcBef>
              <a:spcAft>
                <a:spcPts val="600"/>
              </a:spcAft>
              <a:buFontTx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360000" indent="0" algn="l" defTabSz="914400" rtl="0" eaLnBrk="1" latinLnBrk="0" hangingPunct="1">
              <a:spcBef>
                <a:spcPts val="0"/>
              </a:spcBef>
              <a:buFontTx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6725" indent="-107950" algn="l" defTabSz="914400" rtl="0" eaLnBrk="1" latinLnBrk="0" hangingPunct="1">
              <a:spcBef>
                <a:spcPts val="0"/>
              </a:spcBef>
              <a:buSzPct val="100000"/>
              <a:buFont typeface="Wingdings 2" panose="05020102010507070707" pitchFamily="18" charset="2"/>
              <a:buChar char="»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8000" indent="-126000" algn="l" defTabSz="914400" rtl="0" eaLnBrk="1" latinLnBrk="0" hangingPunct="1">
              <a:spcBef>
                <a:spcPts val="0"/>
              </a:spcBef>
              <a:buSzPct val="100000"/>
              <a:buFont typeface="Wingdings" panose="05000000000000000000" pitchFamily="2" charset="2"/>
              <a:buChar char="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08000" algn="l" defTabSz="914400" rtl="0" eaLnBrk="1" latinLnBrk="0" hangingPunct="1">
              <a:spcBef>
                <a:spcPts val="0"/>
              </a:spcBef>
              <a:buFont typeface="Wingdings 2" panose="05020102010507070707" pitchFamily="18" charset="2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>
                <a:solidFill>
                  <a:srgbClr val="0095B7"/>
                </a:solidFill>
              </a:rPr>
              <a:t>illustration Polynésie Française, rémunération indexée = 84 % du TIB </a:t>
            </a:r>
          </a:p>
        </p:txBody>
      </p:sp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2EBD91C6-4DA8-4F72-ABBC-33A2A456B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018080"/>
              </p:ext>
            </p:extLst>
          </p:nvPr>
        </p:nvGraphicFramePr>
        <p:xfrm>
          <a:off x="267244" y="3693790"/>
          <a:ext cx="8639998" cy="1986915"/>
        </p:xfrm>
        <a:graphic>
          <a:graphicData uri="http://schemas.openxmlformats.org/drawingml/2006/table">
            <a:tbl>
              <a:tblPr/>
              <a:tblGrid>
                <a:gridCol w="209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1239469995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1485236818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2999165467"/>
                    </a:ext>
                  </a:extLst>
                </a:gridCol>
                <a:gridCol w="1308673">
                  <a:extLst>
                    <a:ext uri="{9D8B030D-6E8A-4147-A177-3AD203B41FA5}">
                      <a16:colId xmlns:a16="http://schemas.microsoft.com/office/drawing/2014/main" val="357009432"/>
                    </a:ext>
                  </a:extLst>
                </a:gridCol>
              </a:tblGrid>
              <a:tr h="23230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</a:rPr>
                        <a:t>Cas-type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Année de liquidation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RAFP mensuel agent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Montant Garantie plancher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Total RAFP + garantie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Surcroit de taux de remplacement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6133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56 €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277 €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4,5 %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400654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127 €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206 €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4,5 %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916344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</a:rPr>
                        <a:t>Professeur des écoles</a:t>
                      </a: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411 €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411 €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i="0" u="none" strike="noStrike" dirty="0">
                        <a:solidFill>
                          <a:srgbClr val="FFFFF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1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95C11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95C11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95C11F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1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48767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63 €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270 €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4,2 %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42901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134 €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199 €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4,2 %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422029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</a:rPr>
                        <a:t>Professeur certifié</a:t>
                      </a: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443 €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0 €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379292"/>
                          </a:solidFill>
                          <a:effectLst/>
                          <a:latin typeface="Marianne" panose="02000000000000000000" pitchFamily="2" charset="0"/>
                        </a:rPr>
                        <a:t>443 €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4,5 %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46028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379292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379292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fr-FR" sz="700" b="1" i="0" u="none" strike="noStrike" dirty="0">
                        <a:solidFill>
                          <a:srgbClr val="379292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227519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45 €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288 €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211717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95 €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238 €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153323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4"/>
                          </a:solidFill>
                          <a:effectLst/>
                          <a:latin typeface="Marianne" panose="02000000000000000000" pitchFamily="2" charset="0"/>
                        </a:rPr>
                        <a:t>Personnel de la police nationale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307 €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26 €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0095B7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5,8 %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009196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i="0" u="none" strike="noStrike" dirty="0">
                        <a:solidFill>
                          <a:schemeClr val="accent5"/>
                        </a:solidFill>
                        <a:effectLst/>
                        <a:latin typeface="Marianne" panose="020000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5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95C11F"/>
                          </a:solidFill>
                          <a:effectLst/>
                          <a:latin typeface="Marianne" panose="020000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fr-FR" sz="700" b="1" i="0" u="none" strike="noStrike" kern="1200" dirty="0">
                        <a:solidFill>
                          <a:schemeClr val="accent5"/>
                        </a:solidFill>
                        <a:effectLst/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5981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299 €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8,1 %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35646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74 €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259 €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8,1 %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590148"/>
                  </a:ext>
                </a:extLst>
              </a:tr>
              <a:tr h="1107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</a:rPr>
                        <a:t>Adjoint administratif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2049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229 €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104 €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700" b="1" i="0" u="none" strike="noStrike" dirty="0">
                          <a:solidFill>
                            <a:srgbClr val="EF7D00"/>
                          </a:solidFill>
                          <a:effectLst/>
                          <a:latin typeface="Marianne" panose="02000000000000000000" pitchFamily="2" charset="0"/>
                        </a:rPr>
                        <a:t>333 €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700" b="1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8,1 %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008585"/>
                  </a:ext>
                </a:extLst>
              </a:tr>
            </a:tbl>
          </a:graphicData>
        </a:graphic>
      </p:graphicFrame>
      <p:sp>
        <p:nvSpPr>
          <p:cNvPr id="23" name="ZoneTexte 22">
            <a:extLst>
              <a:ext uri="{FF2B5EF4-FFF2-40B4-BE49-F238E27FC236}">
                <a16:creationId xmlns:a16="http://schemas.microsoft.com/office/drawing/2014/main" id="{285AA53F-EB64-435E-89C5-292E8CD5F8A8}"/>
              </a:ext>
            </a:extLst>
          </p:cNvPr>
          <p:cNvSpPr txBox="1"/>
          <p:nvPr/>
        </p:nvSpPr>
        <p:spPr>
          <a:xfrm>
            <a:off x="181954" y="5688405"/>
            <a:ext cx="875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i="1" u="sng" dirty="0"/>
              <a:t>Note de lecture</a:t>
            </a:r>
            <a:r>
              <a:rPr lang="fr-FR" sz="900" i="1" dirty="0"/>
              <a:t> : un</a:t>
            </a:r>
            <a:r>
              <a:rPr lang="fr-FR" sz="900" b="1" i="1" dirty="0">
                <a:solidFill>
                  <a:srgbClr val="0095B7"/>
                </a:solidFill>
              </a:rPr>
              <a:t> professeur certifié cotisant pendant 5 ans en Polynésie Française </a:t>
            </a:r>
            <a:r>
              <a:rPr lang="fr-FR" sz="900" i="1" dirty="0"/>
              <a:t>touchant un complément de retraite de</a:t>
            </a:r>
            <a:r>
              <a:rPr lang="fr-FR" sz="900" b="1" i="1" dirty="0">
                <a:solidFill>
                  <a:srgbClr val="0095B7"/>
                </a:solidFill>
              </a:rPr>
              <a:t> 63 € par mois </a:t>
            </a:r>
            <a:r>
              <a:rPr lang="fr-FR" sz="900" i="1" dirty="0"/>
              <a:t>verra sa pension complétée d’un montant de </a:t>
            </a:r>
            <a:r>
              <a:rPr lang="fr-FR" sz="900" b="1" i="1" dirty="0">
                <a:solidFill>
                  <a:srgbClr val="0095B7"/>
                </a:solidFill>
              </a:rPr>
              <a:t>270 € par mois</a:t>
            </a:r>
            <a:r>
              <a:rPr lang="fr-FR" sz="900" i="1" dirty="0"/>
              <a:t>, pour atteindre un montant de pension total de </a:t>
            </a:r>
            <a:r>
              <a:rPr lang="fr-FR" sz="900" b="1" i="1" dirty="0">
                <a:solidFill>
                  <a:srgbClr val="0095B7"/>
                </a:solidFill>
              </a:rPr>
              <a:t>333 € par mois</a:t>
            </a:r>
            <a:endParaRPr lang="fr-FR" sz="1050" b="1" i="1" dirty="0">
              <a:solidFill>
                <a:srgbClr val="0095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690496"/>
      </p:ext>
    </p:extLst>
  </p:cSld>
  <p:clrMapOvr>
    <a:masterClrMapping/>
  </p:clrMapOvr>
</p:sld>
</file>

<file path=ppt/theme/theme1.xml><?xml version="1.0" encoding="utf-8"?>
<a:theme xmlns:a="http://schemas.openxmlformats.org/drawingml/2006/main" name="1_blank">
  <a:themeElements>
    <a:clrScheme name="Personnalisé 1">
      <a:dk1>
        <a:srgbClr val="000000"/>
      </a:dk1>
      <a:lt1>
        <a:sysClr val="window" lastClr="FFFFFF"/>
      </a:lt1>
      <a:dk2>
        <a:srgbClr val="38AB4D"/>
      </a:dk2>
      <a:lt2>
        <a:srgbClr val="004A6F"/>
      </a:lt2>
      <a:accent1>
        <a:srgbClr val="95C11F"/>
      </a:accent1>
      <a:accent2>
        <a:srgbClr val="A3D8E7"/>
      </a:accent2>
      <a:accent3>
        <a:srgbClr val="0095B7"/>
      </a:accent3>
      <a:accent4>
        <a:srgbClr val="50BCBD"/>
      </a:accent4>
      <a:accent5>
        <a:srgbClr val="EF7D00"/>
      </a:accent5>
      <a:accent6>
        <a:srgbClr val="D60B52"/>
      </a:accent6>
      <a:hlink>
        <a:srgbClr val="0563C1"/>
      </a:hlink>
      <a:folHlink>
        <a:srgbClr val="954F72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ptx" id="{E87F52C8-D4C5-41FD-A4C8-8DAF420F714F}" vid="{6C6E87CE-88A5-439D-A788-9C40DA05F2C7}"/>
    </a:ext>
  </a:extLst>
</a:theme>
</file>

<file path=ppt/theme/theme2.xml><?xml version="1.0" encoding="utf-8"?>
<a:theme xmlns:a="http://schemas.openxmlformats.org/drawingml/2006/main" name="2_blank">
  <a:themeElements>
    <a:clrScheme name="Personnalisé 1">
      <a:dk1>
        <a:srgbClr val="000000"/>
      </a:dk1>
      <a:lt1>
        <a:sysClr val="window" lastClr="FFFFFF"/>
      </a:lt1>
      <a:dk2>
        <a:srgbClr val="38AB4D"/>
      </a:dk2>
      <a:lt2>
        <a:srgbClr val="004A6F"/>
      </a:lt2>
      <a:accent1>
        <a:srgbClr val="95C11F"/>
      </a:accent1>
      <a:accent2>
        <a:srgbClr val="A3D8E7"/>
      </a:accent2>
      <a:accent3>
        <a:srgbClr val="0095B7"/>
      </a:accent3>
      <a:accent4>
        <a:srgbClr val="50BCBD"/>
      </a:accent4>
      <a:accent5>
        <a:srgbClr val="EF7D00"/>
      </a:accent5>
      <a:accent6>
        <a:srgbClr val="D60B52"/>
      </a:accent6>
      <a:hlink>
        <a:srgbClr val="0563C1"/>
      </a:hlink>
      <a:folHlink>
        <a:srgbClr val="954F72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ptx" id="{E87F52C8-D4C5-41FD-A4C8-8DAF420F714F}" vid="{6C6E87CE-88A5-439D-A788-9C40DA05F2C7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10705</TotalTime>
  <Words>2790</Words>
  <Application>Microsoft Office PowerPoint</Application>
  <PresentationFormat>Affichage à l'écran (4:3)</PresentationFormat>
  <Paragraphs>618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ArialMT</vt:lpstr>
      <vt:lpstr>Calibri</vt:lpstr>
      <vt:lpstr>Marianne</vt:lpstr>
      <vt:lpstr>Wingdings</vt:lpstr>
      <vt:lpstr>Wingdings 2</vt:lpstr>
      <vt:lpstr>1_blank</vt:lpstr>
      <vt:lpstr>2_blank</vt:lpstr>
      <vt:lpstr>MECANISME DE COMPENSATION A L'Indemnité TEMPORAIRE DE RETRAITE (ITR) ********* OCTOBRE 2023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Secrétariat Général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deux lignes</dc:title>
  <dc:creator>MANAS Adrien</dc:creator>
  <cp:lastModifiedBy>Mireille LAROCHE</cp:lastModifiedBy>
  <cp:revision>465</cp:revision>
  <cp:lastPrinted>2023-07-18T16:04:35Z</cp:lastPrinted>
  <dcterms:created xsi:type="dcterms:W3CDTF">2023-06-23T07:44:38Z</dcterms:created>
  <dcterms:modified xsi:type="dcterms:W3CDTF">2023-11-15T08:07:37Z</dcterms:modified>
</cp:coreProperties>
</file>